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0" d="100"/>
          <a:sy n="90" d="100"/>
        </p:scale>
        <p:origin x="57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0B317D-DF05-4FFD-9C19-522C809CDD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4B0DD92-90C2-4D66-B784-4821E77A61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B80532A-A1E8-4BF4-98D2-B0586BFF42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B2922-29C3-4D0A-B6C7-D273543D48CF}" type="datetimeFigureOut">
              <a:rPr lang="es-CO" smtClean="0"/>
              <a:t>06/11/2021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3E55ADD-0DF8-4E7F-8AE8-706C532C5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F877CFE-A0ED-4020-9C91-7C17BAC41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F6E70-A563-41A3-90F3-0A9EC40008D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885582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7AD752E-8633-47E2-8382-A6B865EC62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B2B14B3-93AC-4198-8684-72D9AD1E8B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0832E1E-9A3D-4894-8A5F-7AD2BB15E2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B2922-29C3-4D0A-B6C7-D273543D48CF}" type="datetimeFigureOut">
              <a:rPr lang="es-CO" smtClean="0"/>
              <a:t>06/11/2021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0F0E6A6-D52E-4EF9-879D-A77C2303D6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368BB8-9C71-4AE0-AE2E-A1C864882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F6E70-A563-41A3-90F3-0A9EC40008D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057700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B76AF56-CCAA-43DF-9733-73612636F5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0A41662-361D-42E3-94AA-B3DFCEAB1D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253B0DE-500D-4DFF-96DF-156DCD4C12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B2922-29C3-4D0A-B6C7-D273543D48CF}" type="datetimeFigureOut">
              <a:rPr lang="es-CO" smtClean="0"/>
              <a:t>06/11/2021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4D52D3-FD4E-41CA-B804-357EC88DE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73BFB05-8C49-442D-A1E1-2667B79AE3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F6E70-A563-41A3-90F3-0A9EC40008D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35505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DCB5D92-1098-46CA-80B7-0780F2902A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B259FDE-35F9-43AA-B44F-ED6258E2BE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FAB617-73AC-4266-9067-9731A78F73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B2922-29C3-4D0A-B6C7-D273543D48CF}" type="datetimeFigureOut">
              <a:rPr lang="es-CO" smtClean="0"/>
              <a:t>06/11/2021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5E2D01C-C6A9-464F-8245-EE56A2A587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BBF729C-951C-4AD0-8BA5-C0226C700C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F6E70-A563-41A3-90F3-0A9EC40008D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409710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5B58C1-69DB-4FDC-94AD-B1EB124620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91D221A-45A9-4664-9FEB-5599CE33B4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195408B-9080-482F-BA74-EC00A2DB7E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B2922-29C3-4D0A-B6C7-D273543D48CF}" type="datetimeFigureOut">
              <a:rPr lang="es-CO" smtClean="0"/>
              <a:t>06/11/2021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51E83DA-22D4-4EE0-B9CF-01E8690AD3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4FC8AF8-C404-4AE6-8E53-106F17F90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F6E70-A563-41A3-90F3-0A9EC40008D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748168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E95F4E-A192-4467-B4B8-52FC011A46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807A04E-CCFC-4852-ADB9-79EDE0FEB5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37EA2BE-D8E5-4F9D-B7B1-1A245B639F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E787E72-64E9-4F3F-ADEF-17B835E87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B2922-29C3-4D0A-B6C7-D273543D48CF}" type="datetimeFigureOut">
              <a:rPr lang="es-CO" smtClean="0"/>
              <a:t>06/11/2021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FF9092F-6218-4450-B6F0-8BD14EF66F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3F56369-6189-4D02-BED8-BC56AAFCFA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F6E70-A563-41A3-90F3-0A9EC40008D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049794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F62700-CC05-4E79-B590-6F22C4C598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2A3A497-7E9A-48CA-9D06-4D10566D77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05681CC-201F-4F6C-8D8B-092840C346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FC585DF7-285A-4CA5-8D5E-5A331BE3F6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9AE5E13E-E431-4A89-A32A-CCBE1DE97EB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939D451B-68BE-488F-89B4-E42E415D9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B2922-29C3-4D0A-B6C7-D273543D48CF}" type="datetimeFigureOut">
              <a:rPr lang="es-CO" smtClean="0"/>
              <a:t>06/11/2021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B139ED09-6F32-4270-A9F2-05310C6DC2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5D811268-5B59-4E89-B083-D42133B10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F6E70-A563-41A3-90F3-0A9EC40008D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470960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C7DD0D-F6D1-4CC2-B864-C08B6306F0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B57EFA46-9738-4DFF-B16D-B245FFCCD5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B2922-29C3-4D0A-B6C7-D273543D48CF}" type="datetimeFigureOut">
              <a:rPr lang="es-CO" smtClean="0"/>
              <a:t>06/11/2021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9F7CA52F-C326-42CC-934D-E6C6ACF571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263F60E-31F6-4EE5-8E5A-A9F346BEFB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F6E70-A563-41A3-90F3-0A9EC40008D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313680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90D16E1D-ED71-4CC8-A160-D52EF7F4C2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B2922-29C3-4D0A-B6C7-D273543D48CF}" type="datetimeFigureOut">
              <a:rPr lang="es-CO" smtClean="0"/>
              <a:t>06/11/2021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53540EE-A603-49B7-9D55-B4ACEB1C0B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2D1A69C-C6B8-4338-9A82-727F172BF8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F6E70-A563-41A3-90F3-0A9EC40008D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729339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08399A-10BC-4216-B178-EDE6EF2A5E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E09FDB7-5746-46DC-B6F3-4C8E8ED45F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7111431-0ADD-40DC-BFEF-DE6EF15312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EA87729-4BF7-44BE-984B-64455E623B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B2922-29C3-4D0A-B6C7-D273543D48CF}" type="datetimeFigureOut">
              <a:rPr lang="es-CO" smtClean="0"/>
              <a:t>06/11/2021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1C3A656-480E-438A-B4C6-32DA9B7997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4A94288-2EA7-4BF8-BA26-C3D64FE7C6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F6E70-A563-41A3-90F3-0A9EC40008D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397173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FF6530D-2DFB-4EEA-9195-89C77E73B4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C6E6E8E-1EBB-40C8-8DF0-6A6EB083BED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EEEA53D-C2D9-4194-973B-B2FD41287D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00E73D2-0B87-459B-94CE-2DCC6A410A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B2922-29C3-4D0A-B6C7-D273543D48CF}" type="datetimeFigureOut">
              <a:rPr lang="es-CO" smtClean="0"/>
              <a:t>06/11/2021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06B39AA-3250-4929-8079-ED7825FA0A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4912DF5-AF60-4F8F-85EF-B01DA2F2A5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F6E70-A563-41A3-90F3-0A9EC40008D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73390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DF2616AA-5AFA-4222-81BE-8A10B6A537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2262186-78DE-47B0-A6E8-9E4EB9AAB3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199C2E2-39C6-466C-B700-1844A86187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8B2922-29C3-4D0A-B6C7-D273543D48CF}" type="datetimeFigureOut">
              <a:rPr lang="es-CO" smtClean="0"/>
              <a:t>06/11/2021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2AAFB2-01FD-4423-AB99-447AC9BB86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B8D5096-0472-44B3-87A2-014E886406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6F6E70-A563-41A3-90F3-0A9EC40008D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12199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35AD0212-BA17-4FE0-878A-E4EB9F05DD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78"/>
            <a:ext cx="12192000" cy="6849643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A3F851F3-988C-4E7A-B04C-679B9B26BCD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CO" dirty="0">
                <a:solidFill>
                  <a:schemeClr val="bg1"/>
                </a:solidFill>
              </a:rPr>
              <a:t>BUENAS PRACTICAS </a:t>
            </a:r>
            <a:br>
              <a:rPr lang="es-CO" dirty="0">
                <a:solidFill>
                  <a:schemeClr val="bg1"/>
                </a:solidFill>
              </a:rPr>
            </a:br>
            <a:r>
              <a:rPr lang="es-CO" dirty="0">
                <a:solidFill>
                  <a:schemeClr val="bg1"/>
                </a:solidFill>
              </a:rPr>
              <a:t>PUNTO DE INFORMACION</a:t>
            </a:r>
          </a:p>
        </p:txBody>
      </p:sp>
    </p:spTree>
    <p:extLst>
      <p:ext uri="{BB962C8B-B14F-4D97-AF65-F5344CB8AC3E}">
        <p14:creationId xmlns:p14="http://schemas.microsoft.com/office/powerpoint/2010/main" val="328074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Marcador de posición de imagen 4">
            <a:extLst>
              <a:ext uri="{FF2B5EF4-FFF2-40B4-BE49-F238E27FC236}">
                <a16:creationId xmlns:a16="http://schemas.microsoft.com/office/drawing/2014/main" id="{CB7D890D-90E1-4071-A493-143040B6098E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/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A1F37E58-CDB0-4B93-9D16-912183E7680C}"/>
              </a:ext>
            </a:extLst>
          </p:cNvPr>
          <p:cNvSpPr txBox="1"/>
          <p:nvPr/>
        </p:nvSpPr>
        <p:spPr>
          <a:xfrm>
            <a:off x="1442258" y="1072543"/>
            <a:ext cx="327859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solidFill>
                  <a:schemeClr val="bg1"/>
                </a:solidFill>
              </a:rPr>
              <a:t>En el aeropuerto internacional Ernesto Cortissoz contamos con personal altamente calificado </a:t>
            </a:r>
            <a:r>
              <a:rPr lang="es-CO" b="0" i="0" dirty="0">
                <a:solidFill>
                  <a:schemeClr val="bg1"/>
                </a:solidFill>
                <a:effectLst/>
              </a:rPr>
              <a:t>que contribuyen a la orientación y satisfacción del usuario al momento de visitar nuestras instalaciones, ofreciendo gratuitamente </a:t>
            </a:r>
            <a:r>
              <a:rPr lang="es-CO" b="1" i="0" dirty="0">
                <a:solidFill>
                  <a:schemeClr val="bg1"/>
                </a:solidFill>
                <a:effectLst/>
              </a:rPr>
              <a:t>información </a:t>
            </a:r>
            <a:r>
              <a:rPr lang="es-CO" b="0" i="0" dirty="0">
                <a:solidFill>
                  <a:schemeClr val="bg1"/>
                </a:solidFill>
                <a:effectLst/>
              </a:rPr>
              <a:t>relevante a nuestra labor.</a:t>
            </a:r>
          </a:p>
        </p:txBody>
      </p:sp>
      <p:pic>
        <p:nvPicPr>
          <p:cNvPr id="8" name="Imagen 7" descr="Mujer sentada en un escritorio&#10;&#10;Descripción generada automáticamente con confianza media">
            <a:extLst>
              <a:ext uri="{FF2B5EF4-FFF2-40B4-BE49-F238E27FC236}">
                <a16:creationId xmlns:a16="http://schemas.microsoft.com/office/drawing/2014/main" id="{6E5A7B6F-D715-4FAB-B1B2-535918A14F9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17" t="5912" r="31803"/>
          <a:stretch/>
        </p:blipFill>
        <p:spPr>
          <a:xfrm>
            <a:off x="6416770" y="1072543"/>
            <a:ext cx="3141237" cy="29677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334307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5" name="Rectangle 37">
            <a:extLst>
              <a:ext uri="{FF2B5EF4-FFF2-40B4-BE49-F238E27FC236}">
                <a16:creationId xmlns:a16="http://schemas.microsoft.com/office/drawing/2014/main" id="{7BBD5B30-C741-4E67-AFD8-17917090AB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Imagen 7" descr="Grupo de personas en el interior de un aeropuerto&#10;&#10;Descripción generada automáticamente">
            <a:extLst>
              <a:ext uri="{FF2B5EF4-FFF2-40B4-BE49-F238E27FC236}">
                <a16:creationId xmlns:a16="http://schemas.microsoft.com/office/drawing/2014/main" id="{BD7C4CBA-16A9-4087-B2DA-999A23CD1D2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37" r="14572"/>
          <a:stretch/>
        </p:blipFill>
        <p:spPr>
          <a:xfrm>
            <a:off x="7817583" y="10"/>
            <a:ext cx="4374417" cy="6857990"/>
          </a:xfrm>
          <a:custGeom>
            <a:avLst/>
            <a:gdLst/>
            <a:ahLst/>
            <a:cxnLst/>
            <a:rect l="l" t="t" r="r" b="b"/>
            <a:pathLst>
              <a:path w="4374417" h="6858000">
                <a:moveTo>
                  <a:pt x="22719" y="0"/>
                </a:moveTo>
                <a:lnTo>
                  <a:pt x="4374417" y="0"/>
                </a:lnTo>
                <a:lnTo>
                  <a:pt x="4374417" y="6858000"/>
                </a:lnTo>
                <a:lnTo>
                  <a:pt x="0" y="6858000"/>
                </a:lnTo>
                <a:lnTo>
                  <a:pt x="6670" y="6845555"/>
                </a:lnTo>
                <a:cubicBezTo>
                  <a:pt x="495881" y="5886487"/>
                  <a:pt x="785588" y="4695963"/>
                  <a:pt x="785588" y="3406233"/>
                </a:cubicBezTo>
                <a:cubicBezTo>
                  <a:pt x="785588" y="2215714"/>
                  <a:pt x="538737" y="1109724"/>
                  <a:pt x="115983" y="192283"/>
                </a:cubicBezTo>
                <a:close/>
              </a:path>
            </a:pathLst>
          </a:custGeom>
        </p:spPr>
      </p:pic>
      <p:pic>
        <p:nvPicPr>
          <p:cNvPr id="6" name="Imagen 5" descr="Una persona sentada en un escritorio&#10;&#10;Descripción generada automáticamente con confianza media">
            <a:extLst>
              <a:ext uri="{FF2B5EF4-FFF2-40B4-BE49-F238E27FC236}">
                <a16:creationId xmlns:a16="http://schemas.microsoft.com/office/drawing/2014/main" id="{49196C4E-E473-412E-8E7E-6FEE1D63FCD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335" r="3" b="3"/>
          <a:stretch/>
        </p:blipFill>
        <p:spPr>
          <a:xfrm>
            <a:off x="3572319" y="10"/>
            <a:ext cx="4979304" cy="3401558"/>
          </a:xfrm>
          <a:custGeom>
            <a:avLst/>
            <a:gdLst/>
            <a:ahLst/>
            <a:cxnLst/>
            <a:rect l="l" t="t" r="r" b="b"/>
            <a:pathLst>
              <a:path w="4979304" h="3364992">
                <a:moveTo>
                  <a:pt x="0" y="0"/>
                </a:moveTo>
                <a:lnTo>
                  <a:pt x="4211250" y="0"/>
                </a:lnTo>
                <a:lnTo>
                  <a:pt x="4309461" y="192282"/>
                </a:lnTo>
                <a:cubicBezTo>
                  <a:pt x="4697535" y="1033269"/>
                  <a:pt x="4937593" y="2032690"/>
                  <a:pt x="4974907" y="3110424"/>
                </a:cubicBezTo>
                <a:lnTo>
                  <a:pt x="4979304" y="3364992"/>
                </a:lnTo>
                <a:lnTo>
                  <a:pt x="800592" y="3364992"/>
                </a:lnTo>
                <a:lnTo>
                  <a:pt x="797493" y="3185579"/>
                </a:lnTo>
                <a:cubicBezTo>
                  <a:pt x="756786" y="2009870"/>
                  <a:pt x="474799" y="927359"/>
                  <a:pt x="22579" y="42066"/>
                </a:cubicBezTo>
                <a:close/>
              </a:path>
            </a:pathLst>
          </a:custGeom>
        </p:spPr>
      </p:pic>
      <p:pic>
        <p:nvPicPr>
          <p:cNvPr id="7" name="Imagen 6" descr="Una persona parado en un aeropuerto&#10;&#10;Descripción generada automáticamente">
            <a:extLst>
              <a:ext uri="{FF2B5EF4-FFF2-40B4-BE49-F238E27FC236}">
                <a16:creationId xmlns:a16="http://schemas.microsoft.com/office/drawing/2014/main" id="{F75B4EBD-98CD-4D2E-97D5-1466315F0CE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5160" b="23790"/>
          <a:stretch/>
        </p:blipFill>
        <p:spPr>
          <a:xfrm>
            <a:off x="3625358" y="3456432"/>
            <a:ext cx="4925479" cy="3401568"/>
          </a:xfrm>
          <a:custGeom>
            <a:avLst/>
            <a:gdLst/>
            <a:ahLst/>
            <a:cxnLst/>
            <a:rect l="l" t="t" r="r" b="b"/>
            <a:pathLst>
              <a:path w="4925479" h="3364992">
                <a:moveTo>
                  <a:pt x="749362" y="0"/>
                </a:moveTo>
                <a:lnTo>
                  <a:pt x="4925479" y="0"/>
                </a:lnTo>
                <a:lnTo>
                  <a:pt x="4921868" y="209033"/>
                </a:lnTo>
                <a:cubicBezTo>
                  <a:pt x="4884554" y="1286766"/>
                  <a:pt x="4644496" y="2286187"/>
                  <a:pt x="4256422" y="3127175"/>
                </a:cubicBezTo>
                <a:lnTo>
                  <a:pt x="4134952" y="3364992"/>
                </a:lnTo>
                <a:lnTo>
                  <a:pt x="0" y="3364992"/>
                </a:lnTo>
                <a:lnTo>
                  <a:pt x="79008" y="3202330"/>
                </a:lnTo>
                <a:cubicBezTo>
                  <a:pt x="467082" y="2361343"/>
                  <a:pt x="707140" y="1361922"/>
                  <a:pt x="744454" y="284189"/>
                </a:cubicBezTo>
                <a:close/>
              </a:path>
            </a:pathLst>
          </a:custGeom>
        </p:spPr>
      </p:pic>
      <p:sp useBgFill="1">
        <p:nvSpPr>
          <p:cNvPr id="47" name="Freeform: Shape 39">
            <a:extLst>
              <a:ext uri="{FF2B5EF4-FFF2-40B4-BE49-F238E27FC236}">
                <a16:creationId xmlns:a16="http://schemas.microsoft.com/office/drawing/2014/main" id="{189BBEAA-BB93-4878-8C95-3C8AADE2E0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397136" cy="6858000"/>
          </a:xfrm>
          <a:custGeom>
            <a:avLst/>
            <a:gdLst>
              <a:gd name="connsiteX0" fmla="*/ 0 w 4397136"/>
              <a:gd name="connsiteY0" fmla="*/ 0 h 6858000"/>
              <a:gd name="connsiteX1" fmla="*/ 3599069 w 4397136"/>
              <a:gd name="connsiteY1" fmla="*/ 0 h 6858000"/>
              <a:gd name="connsiteX2" fmla="*/ 3634072 w 4397136"/>
              <a:gd name="connsiteY2" fmla="*/ 58977 h 6858000"/>
              <a:gd name="connsiteX3" fmla="*/ 4397136 w 4397136"/>
              <a:gd name="connsiteY3" fmla="*/ 3474189 h 6858000"/>
              <a:gd name="connsiteX4" fmla="*/ 3802221 w 4397136"/>
              <a:gd name="connsiteY4" fmla="*/ 6546415 h 6858000"/>
              <a:gd name="connsiteX5" fmla="*/ 3649466 w 4397136"/>
              <a:gd name="connsiteY5" fmla="*/ 6858000 h 6858000"/>
              <a:gd name="connsiteX6" fmla="*/ 0 w 4397136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97136" h="6858000">
                <a:moveTo>
                  <a:pt x="0" y="0"/>
                </a:moveTo>
                <a:lnTo>
                  <a:pt x="3599069" y="0"/>
                </a:lnTo>
                <a:lnTo>
                  <a:pt x="3634072" y="58977"/>
                </a:lnTo>
                <a:cubicBezTo>
                  <a:pt x="4105532" y="933006"/>
                  <a:pt x="4397136" y="2140466"/>
                  <a:pt x="4397136" y="3474189"/>
                </a:cubicBezTo>
                <a:cubicBezTo>
                  <a:pt x="4397136" y="4641197"/>
                  <a:pt x="4173877" y="5711534"/>
                  <a:pt x="3802221" y="6546415"/>
                </a:cubicBezTo>
                <a:lnTo>
                  <a:pt x="3649466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48" name="Freeform: Shape 41">
            <a:extLst>
              <a:ext uri="{FF2B5EF4-FFF2-40B4-BE49-F238E27FC236}">
                <a16:creationId xmlns:a16="http://schemas.microsoft.com/office/drawing/2014/main" id="{D529C0C6-AAEB-4982-A9E6-BC6A8B2AEF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386504" cy="6858000"/>
          </a:xfrm>
          <a:custGeom>
            <a:avLst/>
            <a:gdLst>
              <a:gd name="connsiteX0" fmla="*/ 0 w 4386504"/>
              <a:gd name="connsiteY0" fmla="*/ 0 h 6858000"/>
              <a:gd name="connsiteX1" fmla="*/ 3588437 w 4386504"/>
              <a:gd name="connsiteY1" fmla="*/ 0 h 6858000"/>
              <a:gd name="connsiteX2" fmla="*/ 3623440 w 4386504"/>
              <a:gd name="connsiteY2" fmla="*/ 58977 h 6858000"/>
              <a:gd name="connsiteX3" fmla="*/ 4386504 w 4386504"/>
              <a:gd name="connsiteY3" fmla="*/ 3474189 h 6858000"/>
              <a:gd name="connsiteX4" fmla="*/ 3791589 w 4386504"/>
              <a:gd name="connsiteY4" fmla="*/ 6546415 h 6858000"/>
              <a:gd name="connsiteX5" fmla="*/ 3638834 w 4386504"/>
              <a:gd name="connsiteY5" fmla="*/ 6858000 h 6858000"/>
              <a:gd name="connsiteX6" fmla="*/ 0 w 438650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6504" h="6858000">
                <a:moveTo>
                  <a:pt x="0" y="0"/>
                </a:moveTo>
                <a:lnTo>
                  <a:pt x="3588437" y="0"/>
                </a:lnTo>
                <a:lnTo>
                  <a:pt x="3623440" y="58977"/>
                </a:lnTo>
                <a:cubicBezTo>
                  <a:pt x="4094900" y="933006"/>
                  <a:pt x="4386504" y="2140466"/>
                  <a:pt x="4386504" y="3474189"/>
                </a:cubicBezTo>
                <a:cubicBezTo>
                  <a:pt x="4386504" y="4641197"/>
                  <a:pt x="4163245" y="5711534"/>
                  <a:pt x="3791589" y="6546415"/>
                </a:cubicBezTo>
                <a:lnTo>
                  <a:pt x="3638834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2BCE65D-D6BD-4C15-8A10-42795F3D30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0602" y="790276"/>
            <a:ext cx="3429000" cy="3754292"/>
          </a:xfrm>
          <a:ln>
            <a:noFill/>
          </a:ln>
        </p:spPr>
        <p:txBody>
          <a:bodyPr vert="horz" lIns="91440" tIns="45720" rIns="91440" bIns="45720" rtlCol="0">
            <a:normAutofit fontScale="90000"/>
          </a:bodyPr>
          <a:lstStyle/>
          <a:p>
            <a:pPr algn="l">
              <a:tabLst>
                <a:tab pos="457200" algn="l"/>
              </a:tabLst>
            </a:pPr>
            <a:r>
              <a:rPr lang="es-CO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r>
              <a:rPr lang="es-CO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Recepcionamos</a:t>
            </a:r>
            <a:r>
              <a:rPr lang="es-CO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llamadas y direccionamos a las diferente áreas del GAC y/o locatarios, aerolíneas, asociaciones, aeropuerto de carga, teléfonos otros aeropuertos, etc.</a:t>
            </a:r>
            <a:br>
              <a:rPr lang="es-CO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br>
              <a:rPr lang="es-CO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s-CO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  Hacemos presencia  en las áreas de llegadas Nacionales guiando a los pasajeros hacia al área de recibo de equipajes.</a:t>
            </a:r>
            <a:br>
              <a:rPr lang="es-CO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br>
              <a:rPr lang="es-CO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s-CO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  Brindamos información de la ciudad (hoteles, restaurantes, centros comerciales, programas, actividades, transporte a otras ciudades, etc.)</a:t>
            </a:r>
            <a:br>
              <a:rPr lang="es-CO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en-US" sz="1000" kern="1200" dirty="0">
              <a:latin typeface="+mj-lt"/>
              <a:ea typeface="+mj-ea"/>
              <a:cs typeface="+mj-cs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80D36F24-5EC0-4A09-9836-6580E1D4B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67989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7C0B334E-66E0-442A-8306-19629EC2DC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8912" y="4544568"/>
            <a:ext cx="3414966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Estrella: 5 puntas 8">
            <a:extLst>
              <a:ext uri="{FF2B5EF4-FFF2-40B4-BE49-F238E27FC236}">
                <a16:creationId xmlns:a16="http://schemas.microsoft.com/office/drawing/2014/main" id="{081EC35F-FD6C-4A83-9E1C-7D55E62066F3}"/>
              </a:ext>
            </a:extLst>
          </p:cNvPr>
          <p:cNvSpPr/>
          <p:nvPr/>
        </p:nvSpPr>
        <p:spPr>
          <a:xfrm>
            <a:off x="611443" y="1062645"/>
            <a:ext cx="191387" cy="197286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5" name="Estrella: 5 puntas 34">
            <a:extLst>
              <a:ext uri="{FF2B5EF4-FFF2-40B4-BE49-F238E27FC236}">
                <a16:creationId xmlns:a16="http://schemas.microsoft.com/office/drawing/2014/main" id="{AE2FAAEB-B777-4E76-B90D-041C20471BA7}"/>
              </a:ext>
            </a:extLst>
          </p:cNvPr>
          <p:cNvSpPr/>
          <p:nvPr/>
        </p:nvSpPr>
        <p:spPr>
          <a:xfrm>
            <a:off x="611442" y="2399806"/>
            <a:ext cx="191387" cy="197286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6" name="Estrella: 5 puntas 35">
            <a:extLst>
              <a:ext uri="{FF2B5EF4-FFF2-40B4-BE49-F238E27FC236}">
                <a16:creationId xmlns:a16="http://schemas.microsoft.com/office/drawing/2014/main" id="{DA6291D5-1132-452F-9931-9CFFD6996445}"/>
              </a:ext>
            </a:extLst>
          </p:cNvPr>
          <p:cNvSpPr/>
          <p:nvPr/>
        </p:nvSpPr>
        <p:spPr>
          <a:xfrm>
            <a:off x="623243" y="3487942"/>
            <a:ext cx="191387" cy="197286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11" name="Imagen 10" descr="Imagen que contiene firmar, camión, tren, calle&#10;&#10;Descripción generada automáticamente">
            <a:extLst>
              <a:ext uri="{FF2B5EF4-FFF2-40B4-BE49-F238E27FC236}">
                <a16:creationId xmlns:a16="http://schemas.microsoft.com/office/drawing/2014/main" id="{13426ECD-F990-4D51-BEF4-6DF245F87FC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375"/>
          <a:stretch/>
        </p:blipFill>
        <p:spPr>
          <a:xfrm>
            <a:off x="1226497" y="4602196"/>
            <a:ext cx="1611276" cy="1839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251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ight Triangle 28">
            <a:extLst>
              <a:ext uri="{FF2B5EF4-FFF2-40B4-BE49-F238E27FC236}">
                <a16:creationId xmlns:a16="http://schemas.microsoft.com/office/drawing/2014/main" id="{23293907-0F26-4752-BCD0-3AC2C50263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31731" y="635538"/>
            <a:ext cx="680408" cy="849747"/>
          </a:xfrm>
          <a:prstGeom prst="rtTriangle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ight Triangle 30">
            <a:extLst>
              <a:ext uri="{FF2B5EF4-FFF2-40B4-BE49-F238E27FC236}">
                <a16:creationId xmlns:a16="http://schemas.microsoft.com/office/drawing/2014/main" id="{08D95D6C-D86A-4549-A89A-3AB6302645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23630" y="-1"/>
            <a:ext cx="1092260" cy="1479367"/>
          </a:xfrm>
          <a:prstGeom prst="rtTriangle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3236AF34-77C9-4760-8838-235578CF42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61093" y="1481744"/>
            <a:ext cx="1557796" cy="1362456"/>
          </a:xfrm>
          <a:custGeom>
            <a:avLst/>
            <a:gdLst>
              <a:gd name="connsiteX0" fmla="*/ 0 w 1557796"/>
              <a:gd name="connsiteY0" fmla="*/ 0 h 1362456"/>
              <a:gd name="connsiteX1" fmla="*/ 1557796 w 1557796"/>
              <a:gd name="connsiteY1" fmla="*/ 0 h 1362456"/>
              <a:gd name="connsiteX2" fmla="*/ 1557796 w 1557796"/>
              <a:gd name="connsiteY2" fmla="*/ 1362456 h 1362456"/>
              <a:gd name="connsiteX3" fmla="*/ 1090945 w 1557796"/>
              <a:gd name="connsiteY3" fmla="*/ 1362456 h 1362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57796" h="1362456">
                <a:moveTo>
                  <a:pt x="0" y="0"/>
                </a:moveTo>
                <a:lnTo>
                  <a:pt x="1557796" y="0"/>
                </a:lnTo>
                <a:lnTo>
                  <a:pt x="1557796" y="1362456"/>
                </a:lnTo>
                <a:lnTo>
                  <a:pt x="1090945" y="1362456"/>
                </a:lnTo>
                <a:close/>
              </a:path>
            </a:pathLst>
          </a:cu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5" name="Right Triangle 34">
            <a:extLst>
              <a:ext uri="{FF2B5EF4-FFF2-40B4-BE49-F238E27FC236}">
                <a16:creationId xmlns:a16="http://schemas.microsoft.com/office/drawing/2014/main" id="{51850F73-0C38-46D8-8082-A20B6044B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56352" y="1480102"/>
            <a:ext cx="1092260" cy="1364098"/>
          </a:xfrm>
          <a:prstGeom prst="rtTriangle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Imagen 1" descr="Un grupo de personas en un aeropuerto&#10;&#10;Descripción generada automáticamente">
            <a:extLst>
              <a:ext uri="{FF2B5EF4-FFF2-40B4-BE49-F238E27FC236}">
                <a16:creationId xmlns:a16="http://schemas.microsoft.com/office/drawing/2014/main" id="{6E653034-2AE6-484B-833A-F2FC3735FD2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3" r="-9" b="-9"/>
          <a:stretch/>
        </p:blipFill>
        <p:spPr>
          <a:xfrm>
            <a:off x="2969841" y="1483803"/>
            <a:ext cx="1990594" cy="1374782"/>
          </a:xfrm>
          <a:prstGeom prst="rect">
            <a:avLst/>
          </a:prstGeom>
        </p:spPr>
      </p:pic>
      <p:pic>
        <p:nvPicPr>
          <p:cNvPr id="10" name="Imagen 9" descr="Un grupo de personas en el interior de un aeropuerto&#10;&#10;Descripción generada automáticamente">
            <a:extLst>
              <a:ext uri="{FF2B5EF4-FFF2-40B4-BE49-F238E27FC236}">
                <a16:creationId xmlns:a16="http://schemas.microsoft.com/office/drawing/2014/main" id="{C443D2B6-1221-446F-BDE3-43B976A9D7F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81" r="26155" b="1"/>
          <a:stretch/>
        </p:blipFill>
        <p:spPr>
          <a:xfrm>
            <a:off x="630127" y="2837669"/>
            <a:ext cx="2344059" cy="3416073"/>
          </a:xfrm>
          <a:prstGeom prst="rect">
            <a:avLst/>
          </a:prstGeom>
        </p:spPr>
      </p:pic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339141A8-FDFD-4ABE-A499-72C9669F4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1114143" y="991883"/>
            <a:ext cx="1371600" cy="2356777"/>
          </a:xfrm>
          <a:custGeom>
            <a:avLst/>
            <a:gdLst>
              <a:gd name="connsiteX0" fmla="*/ 0 w 1371600"/>
              <a:gd name="connsiteY0" fmla="*/ 0 h 2356777"/>
              <a:gd name="connsiteX1" fmla="*/ 0 w 1371600"/>
              <a:gd name="connsiteY1" fmla="*/ 1216152 h 2356777"/>
              <a:gd name="connsiteX2" fmla="*/ 4495 w 1371600"/>
              <a:gd name="connsiteY2" fmla="*/ 1216152 h 2356777"/>
              <a:gd name="connsiteX3" fmla="*/ 4495 w 1371600"/>
              <a:gd name="connsiteY3" fmla="*/ 2356777 h 2356777"/>
              <a:gd name="connsiteX4" fmla="*/ 1367105 w 1371600"/>
              <a:gd name="connsiteY4" fmla="*/ 2356777 h 2356777"/>
              <a:gd name="connsiteX5" fmla="*/ 1367105 w 1371600"/>
              <a:gd name="connsiteY5" fmla="*/ 1216152 h 2356777"/>
              <a:gd name="connsiteX6" fmla="*/ 1371600 w 1371600"/>
              <a:gd name="connsiteY6" fmla="*/ 1216152 h 2356777"/>
              <a:gd name="connsiteX7" fmla="*/ 1367105 w 1371600"/>
              <a:gd name="connsiteY7" fmla="*/ 1212166 h 2356777"/>
              <a:gd name="connsiteX8" fmla="*/ 1367105 w 1371600"/>
              <a:gd name="connsiteY8" fmla="*/ 1210176 h 2356777"/>
              <a:gd name="connsiteX9" fmla="*/ 1364860 w 1371600"/>
              <a:gd name="connsiteY9" fmla="*/ 1210176 h 2356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371600" h="2356777">
                <a:moveTo>
                  <a:pt x="0" y="0"/>
                </a:moveTo>
                <a:lnTo>
                  <a:pt x="0" y="1216152"/>
                </a:lnTo>
                <a:lnTo>
                  <a:pt x="4495" y="1216152"/>
                </a:lnTo>
                <a:lnTo>
                  <a:pt x="4495" y="2356777"/>
                </a:lnTo>
                <a:lnTo>
                  <a:pt x="1367105" y="2356777"/>
                </a:lnTo>
                <a:lnTo>
                  <a:pt x="1367105" y="1216152"/>
                </a:lnTo>
                <a:lnTo>
                  <a:pt x="1371600" y="1216152"/>
                </a:lnTo>
                <a:lnTo>
                  <a:pt x="1367105" y="1212166"/>
                </a:lnTo>
                <a:lnTo>
                  <a:pt x="1367105" y="1210176"/>
                </a:lnTo>
                <a:lnTo>
                  <a:pt x="1364860" y="1210176"/>
                </a:lnTo>
                <a:close/>
              </a:path>
            </a:pathLst>
          </a:cu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agen 5" descr="Hombre parado en un aeropuerto&#10;&#10;Descripción generada automáticamente con confianza baja">
            <a:extLst>
              <a:ext uri="{FF2B5EF4-FFF2-40B4-BE49-F238E27FC236}">
                <a16:creationId xmlns:a16="http://schemas.microsoft.com/office/drawing/2014/main" id="{7AE83B24-56C9-4903-B936-35803AF579C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65" r="-10" b="29617"/>
          <a:stretch/>
        </p:blipFill>
        <p:spPr>
          <a:xfrm>
            <a:off x="630126" y="626994"/>
            <a:ext cx="1217216" cy="863632"/>
          </a:xfrm>
          <a:prstGeom prst="rect">
            <a:avLst/>
          </a:prstGeom>
        </p:spPr>
      </p:pic>
      <p:pic>
        <p:nvPicPr>
          <p:cNvPr id="5" name="Imagen 4" descr="Imagen que contiene interior, persona, techo, parado&#10;&#10;Descripción generada automáticamente">
            <a:extLst>
              <a:ext uri="{FF2B5EF4-FFF2-40B4-BE49-F238E27FC236}">
                <a16:creationId xmlns:a16="http://schemas.microsoft.com/office/drawing/2014/main" id="{A9CD7ACC-DFBA-4CAE-9A8A-ED481DDEC2B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02" r="7" b="5225"/>
          <a:stretch/>
        </p:blipFill>
        <p:spPr>
          <a:xfrm>
            <a:off x="4960436" y="10"/>
            <a:ext cx="1563194" cy="1479358"/>
          </a:xfrm>
          <a:prstGeom prst="rect">
            <a:avLst/>
          </a:prstGeom>
        </p:spPr>
      </p:pic>
      <p:sp>
        <p:nvSpPr>
          <p:cNvPr id="39" name="Right Triangle 38">
            <a:extLst>
              <a:ext uri="{FF2B5EF4-FFF2-40B4-BE49-F238E27FC236}">
                <a16:creationId xmlns:a16="http://schemas.microsoft.com/office/drawing/2014/main" id="{E916EF49-F958-4F28-A999-F8FA8D09AF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212083" y="2437565"/>
            <a:ext cx="325600" cy="406635"/>
          </a:xfrm>
          <a:prstGeom prst="rtTriangle">
            <a:avLst/>
          </a:prstGeom>
          <a:solidFill>
            <a:srgbClr val="78CE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Imagen 11" descr="Personas en una oficina&#10;&#10;Descripción generada automáticamente">
            <a:extLst>
              <a:ext uri="{FF2B5EF4-FFF2-40B4-BE49-F238E27FC236}">
                <a16:creationId xmlns:a16="http://schemas.microsoft.com/office/drawing/2014/main" id="{B6B93520-F816-44BE-9AFE-8557E7896D4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10" r="2" b="9303"/>
          <a:stretch/>
        </p:blipFill>
        <p:spPr>
          <a:xfrm>
            <a:off x="7533562" y="635538"/>
            <a:ext cx="4028310" cy="2202131"/>
          </a:xfrm>
          <a:prstGeom prst="rect">
            <a:avLst/>
          </a:prstGeom>
        </p:spPr>
      </p:pic>
      <p:sp>
        <p:nvSpPr>
          <p:cNvPr id="41" name="Right Triangle 40">
            <a:extLst>
              <a:ext uri="{FF2B5EF4-FFF2-40B4-BE49-F238E27FC236}">
                <a16:creationId xmlns:a16="http://schemas.microsoft.com/office/drawing/2014/main" id="{A7665D74-DFEA-412C-928C-F090E67084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583914" y="3243055"/>
            <a:ext cx="1881096" cy="1092260"/>
          </a:xfrm>
          <a:prstGeom prst="rtTriangle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n 3" descr="Imagen que contiene piso, interior, persona, edificio&#10;&#10;Descripción generada automáticamente">
            <a:extLst>
              <a:ext uri="{FF2B5EF4-FFF2-40B4-BE49-F238E27FC236}">
                <a16:creationId xmlns:a16="http://schemas.microsoft.com/office/drawing/2014/main" id="{8074A81F-092C-4EEF-A00A-60AE23934AA3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" b="27233"/>
          <a:stretch/>
        </p:blipFill>
        <p:spPr>
          <a:xfrm>
            <a:off x="4062100" y="2837670"/>
            <a:ext cx="3471464" cy="1894630"/>
          </a:xfrm>
          <a:prstGeom prst="rect">
            <a:avLst/>
          </a:prstGeom>
        </p:spPr>
      </p:pic>
      <p:sp>
        <p:nvSpPr>
          <p:cNvPr id="43" name="Right Triangle 42">
            <a:extLst>
              <a:ext uri="{FF2B5EF4-FFF2-40B4-BE49-F238E27FC236}">
                <a16:creationId xmlns:a16="http://schemas.microsoft.com/office/drawing/2014/main" id="{837A7BE2-DF08-4ECE-A520-13927DBF4C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782961" y="4947446"/>
            <a:ext cx="1495517" cy="1117075"/>
          </a:xfrm>
          <a:prstGeom prst="rtTriangle">
            <a:avLst/>
          </a:prstGeom>
          <a:solidFill>
            <a:schemeClr val="accent3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C789D600-B3BA-4AD2-9F9E-CBB5048B29E5}"/>
              </a:ext>
            </a:extLst>
          </p:cNvPr>
          <p:cNvSpPr txBox="1"/>
          <p:nvPr/>
        </p:nvSpPr>
        <p:spPr>
          <a:xfrm>
            <a:off x="7855297" y="3153048"/>
            <a:ext cx="3706577" cy="3061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342900" lvl="0" indent="-228600">
              <a:lnSpc>
                <a:spcPct val="90000"/>
              </a:lnSpc>
              <a:spcAft>
                <a:spcPts val="6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300">
                <a:effectLst/>
              </a:rPr>
              <a:t>Recibimos, trasladamos y contestamos a las PQRS que se presentan.</a:t>
            </a:r>
          </a:p>
          <a:p>
            <a:pPr marL="342900" lvl="0" indent="-228600">
              <a:lnSpc>
                <a:spcPct val="90000"/>
              </a:lnSpc>
              <a:spcAft>
                <a:spcPts val="6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300">
                <a:effectLst/>
              </a:rPr>
              <a:t>Recepcionamos llamadas y direccionamos a las diferente áreas del GAC y/o locatarios, aerolineas, asociaciones, aeropuerto de carga, teléfonos otros aeropuertos, etc.</a:t>
            </a:r>
          </a:p>
          <a:p>
            <a:pPr marL="342900" lvl="0" indent="-228600">
              <a:lnSpc>
                <a:spcPct val="90000"/>
              </a:lnSpc>
              <a:spcAft>
                <a:spcPts val="6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300">
                <a:effectLst/>
              </a:rPr>
              <a:t>Facilitamos silla de rueda cuando se necesite para personas con movilidad reducida.</a:t>
            </a:r>
          </a:p>
          <a:p>
            <a:pPr marL="342900" lvl="0" indent="-228600">
              <a:lnSpc>
                <a:spcPct val="90000"/>
              </a:lnSpc>
              <a:spcAft>
                <a:spcPts val="6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300">
                <a:effectLst/>
              </a:rPr>
              <a:t>Hacemos anuncios preventivos de protocolos de bioseguridad.</a:t>
            </a:r>
          </a:p>
          <a:p>
            <a:pPr marL="342900" lvl="0" indent="-228600">
              <a:lnSpc>
                <a:spcPct val="90000"/>
              </a:lnSpc>
              <a:spcAft>
                <a:spcPts val="6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300">
                <a:effectLst/>
              </a:rPr>
              <a:t>Ayudamos a pasajeros a diligenciar el Check Mig.</a:t>
            </a:r>
          </a:p>
          <a:p>
            <a:pPr marL="342900" lvl="0" indent="-228600">
              <a:lnSpc>
                <a:spcPct val="90000"/>
              </a:lnSpc>
              <a:spcAft>
                <a:spcPts val="6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300"/>
              <a:t>Entre otros…</a:t>
            </a:r>
            <a:endParaRPr lang="en-US" sz="130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1221694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57B576AE-3E51-457E-981A-962EC25291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96025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</TotalTime>
  <Words>196</Words>
  <Application>Microsoft Office PowerPoint</Application>
  <PresentationFormat>Panorámica</PresentationFormat>
  <Paragraphs>9</Paragraphs>
  <Slides>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Tema de Office</vt:lpstr>
      <vt:lpstr>BUENAS PRACTICAS  PUNTO DE INFORMACION</vt:lpstr>
      <vt:lpstr>Presentación de PowerPoint</vt:lpstr>
      <vt:lpstr>         Recepcionamos llamadas y direccionamos a las diferente áreas del GAC y/o locatarios, aerolíneas, asociaciones, aeropuerto de carga, teléfonos otros aeropuertos, etc.             Hacemos presencia  en las áreas de llegadas Nacionales guiando a los pasajeros hacia al área de recibo de equipajes.             Brindamos información de la ciudad (hoteles, restaurantes, centros comerciales, programas, actividades, transporte a otras ciudades, etc.) 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BUENAS PRACTICAS  PUNTO DE INFORMACION</dc:title>
  <dc:creator>Punto de Información BAQ</dc:creator>
  <cp:lastModifiedBy>Punto de Información BAQ</cp:lastModifiedBy>
  <cp:revision>3</cp:revision>
  <dcterms:created xsi:type="dcterms:W3CDTF">2021-11-06T13:55:56Z</dcterms:created>
  <dcterms:modified xsi:type="dcterms:W3CDTF">2021-11-06T20:34:33Z</dcterms:modified>
</cp:coreProperties>
</file>