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4" r:id="rId1"/>
  </p:sldMasterIdLst>
  <p:handoutMasterIdLst>
    <p:handoutMasterId r:id="rId18"/>
  </p:handoutMasterIdLst>
  <p:sldIdLst>
    <p:sldId id="256" r:id="rId2"/>
    <p:sldId id="257" r:id="rId3"/>
    <p:sldId id="264" r:id="rId4"/>
    <p:sldId id="271" r:id="rId5"/>
    <p:sldId id="270" r:id="rId6"/>
    <p:sldId id="272" r:id="rId7"/>
    <p:sldId id="273" r:id="rId8"/>
    <p:sldId id="275" r:id="rId9"/>
    <p:sldId id="280" r:id="rId10"/>
    <p:sldId id="281" r:id="rId11"/>
    <p:sldId id="282" r:id="rId12"/>
    <p:sldId id="283" r:id="rId13"/>
    <p:sldId id="284" r:id="rId14"/>
    <p:sldId id="286" r:id="rId15"/>
    <p:sldId id="285" r:id="rId16"/>
    <p:sldId id="261" r:id="rId17"/>
  </p:sldIdLst>
  <p:sldSz cx="12192000" cy="6858000"/>
  <p:notesSz cx="6858000" cy="9144000"/>
  <p:defaultTextStyle>
    <a:defPPr>
      <a:defRPr lang="es-C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66"/>
    <a:srgbClr val="99FF66"/>
    <a:srgbClr val="3FCDFF"/>
    <a:srgbClr val="FF66FF"/>
    <a:srgbClr val="FFCC66"/>
    <a:srgbClr val="FB5151"/>
    <a:srgbClr val="CC66FF"/>
    <a:srgbClr val="D9723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432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55" d="100"/>
          <a:sy n="55" d="100"/>
        </p:scale>
        <p:origin x="2880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>
            <a:extLst>
              <a:ext uri="{FF2B5EF4-FFF2-40B4-BE49-F238E27FC236}">
                <a16:creationId xmlns:a16="http://schemas.microsoft.com/office/drawing/2014/main" id="{7DE8F55E-3564-59E0-6AB4-0A68F599327F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F2C491CA-AD82-21DA-B6AF-104C3C649271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065CE21-4FFD-43E4-9BE1-44B69E389DE4}" type="datetimeFigureOut">
              <a:rPr lang="es-CO" smtClean="0"/>
              <a:t>4/07/2023</a:t>
            </a:fld>
            <a:endParaRPr lang="es-CO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84018EA8-D50D-6048-06A1-98CC923A5FF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9F885154-3EB1-CC47-4591-C970E8A909CC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55897CF-0428-44F3-9C91-0685A4FB6EB6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8900616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A340AE20-2AA5-B9DE-5713-5CA18A86112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-8100"/>
            <a:ext cx="12191733" cy="6858149"/>
          </a:xfrm>
          <a:prstGeom prst="rect">
            <a:avLst/>
          </a:prstGeom>
        </p:spPr>
      </p:pic>
      <p:sp>
        <p:nvSpPr>
          <p:cNvPr id="7" name="Título 3">
            <a:extLst>
              <a:ext uri="{FF2B5EF4-FFF2-40B4-BE49-F238E27FC236}">
                <a16:creationId xmlns:a16="http://schemas.microsoft.com/office/drawing/2014/main" id="{3F1BF8D3-BB40-7DD9-6710-A634566F34B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77672" y="3165085"/>
            <a:ext cx="8560904" cy="746194"/>
          </a:xfrm>
        </p:spPr>
        <p:txBody>
          <a:bodyPr>
            <a:normAutofit fontScale="90000"/>
          </a:bodyPr>
          <a:lstStyle/>
          <a:p>
            <a:r>
              <a:rPr lang="es-CO" sz="4800" b="1" dirty="0">
                <a:solidFill>
                  <a:schemeClr val="bg1"/>
                </a:solidFill>
              </a:rPr>
              <a:t>Título de la presentación</a:t>
            </a:r>
          </a:p>
        </p:txBody>
      </p:sp>
    </p:spTree>
    <p:extLst>
      <p:ext uri="{BB962C8B-B14F-4D97-AF65-F5344CB8AC3E}">
        <p14:creationId xmlns:p14="http://schemas.microsoft.com/office/powerpoint/2010/main" val="776501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397889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105024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48FD7526-619F-BD7B-CB5E-0F5C9F4B94D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20086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87858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>
            <a:extLst>
              <a:ext uri="{FF2B5EF4-FFF2-40B4-BE49-F238E27FC236}">
                <a16:creationId xmlns:a16="http://schemas.microsoft.com/office/drawing/2014/main" id="{65FED058-CA87-51C3-563D-4C1C89BB965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67" y="-148"/>
            <a:ext cx="12191733" cy="6858148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4CF64806-D53C-CEC7-CF8B-FFC7DE2C62D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200860" cy="6858000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42AB8FCF-1C09-6933-11DC-26062FFDF6F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220391"/>
            <a:ext cx="9144000" cy="1289571"/>
          </a:xfrm>
        </p:spPr>
        <p:txBody>
          <a:bodyPr anchor="b">
            <a:normAutofit/>
          </a:bodyPr>
          <a:lstStyle>
            <a:lvl1pPr algn="l">
              <a:defRPr sz="4000" b="1"/>
            </a:lvl1pPr>
          </a:lstStyle>
          <a:p>
            <a:r>
              <a:rPr lang="es-ES" dirty="0"/>
              <a:t>Haga clic para modificar el estilo de título del patrón</a:t>
            </a:r>
            <a:endParaRPr lang="es-CO" dirty="0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91D34188-DC66-8F13-F86F-08A4D5255C1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>
            <a:normAutofit/>
          </a:bodyPr>
          <a:lstStyle>
            <a:lvl1pPr marL="0" indent="0" algn="ctr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CO"/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E12E6A4B-1AA0-EBE8-E112-EB35322DB5D6}"/>
              </a:ext>
            </a:extLst>
          </p:cNvPr>
          <p:cNvSpPr txBox="1"/>
          <p:nvPr userDrawn="1"/>
        </p:nvSpPr>
        <p:spPr>
          <a:xfrm>
            <a:off x="5364870" y="6639446"/>
            <a:ext cx="1462260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CO" sz="1100" b="1" dirty="0">
                <a:solidFill>
                  <a:schemeClr val="bg1"/>
                </a:solidFill>
                <a:latin typeface="Verdana" panose="020B0604030504040204" pitchFamily="34" charset="0"/>
              </a:rPr>
              <a:t>www.ani.gov.co</a:t>
            </a:r>
          </a:p>
        </p:txBody>
      </p:sp>
    </p:spTree>
    <p:extLst>
      <p:ext uri="{BB962C8B-B14F-4D97-AF65-F5344CB8AC3E}">
        <p14:creationId xmlns:p14="http://schemas.microsoft.com/office/powerpoint/2010/main" val="20692616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>
            <a:extLst>
              <a:ext uri="{FF2B5EF4-FFF2-40B4-BE49-F238E27FC236}">
                <a16:creationId xmlns:a16="http://schemas.microsoft.com/office/drawing/2014/main" id="{CD93DC9D-CEC7-9517-514E-9AC235093C8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200860" cy="6858000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FCFAB73F-D75A-E436-17B0-9158B3188E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392072"/>
            <a:ext cx="10515600" cy="653458"/>
          </a:xfrm>
        </p:spPr>
        <p:txBody>
          <a:bodyPr>
            <a:normAutofit/>
          </a:bodyPr>
          <a:lstStyle>
            <a:lvl1pPr>
              <a:defRPr sz="2000" b="1"/>
            </a:lvl1pPr>
          </a:lstStyle>
          <a:p>
            <a:r>
              <a:rPr lang="es-ES" dirty="0"/>
              <a:t>Haga clic para modificar el estilo de título del patrón</a:t>
            </a:r>
            <a:endParaRPr lang="es-CO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C16F39E0-6D88-76FC-3F49-A73FB1C1E5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276096"/>
            <a:ext cx="10515600" cy="3988226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400"/>
            </a:lvl3pPr>
          </a:lstStyle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</p:txBody>
      </p:sp>
    </p:spTree>
    <p:extLst>
      <p:ext uri="{BB962C8B-B14F-4D97-AF65-F5344CB8AC3E}">
        <p14:creationId xmlns:p14="http://schemas.microsoft.com/office/powerpoint/2010/main" val="3785339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7">
            <a:extLst>
              <a:ext uri="{FF2B5EF4-FFF2-40B4-BE49-F238E27FC236}">
                <a16:creationId xmlns:a16="http://schemas.microsoft.com/office/drawing/2014/main" id="{AC8D6192-4895-02D3-D482-F307A44DC38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67" y="-148"/>
            <a:ext cx="12191733" cy="6858148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E091F64C-8614-9C03-7960-498282439D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144588"/>
            <a:ext cx="10515600" cy="546100"/>
          </a:xfrm>
        </p:spPr>
        <p:txBody>
          <a:bodyPr>
            <a:normAutofit/>
          </a:bodyPr>
          <a:lstStyle>
            <a:lvl1pPr>
              <a:defRPr sz="2000" b="1"/>
            </a:lvl1pPr>
          </a:lstStyle>
          <a:p>
            <a:r>
              <a:rPr lang="es-ES" dirty="0"/>
              <a:t>Haga clic para modificar el estilo de título del patrón</a:t>
            </a:r>
            <a:endParaRPr lang="es-CO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86FC37B-EA03-965C-1DDF-87067B2964F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400"/>
            </a:lvl3pPr>
          </a:lstStyle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F1FC4B25-C627-9154-6363-AB30DDF75AC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400"/>
            </a:lvl3pPr>
          </a:lstStyle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2D13B649-DF9B-1A4B-B07E-E92176C127FA}"/>
              </a:ext>
            </a:extLst>
          </p:cNvPr>
          <p:cNvSpPr txBox="1"/>
          <p:nvPr userDrawn="1"/>
        </p:nvSpPr>
        <p:spPr>
          <a:xfrm>
            <a:off x="5364870" y="6639446"/>
            <a:ext cx="1462260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CO" sz="1100" b="1" dirty="0">
                <a:solidFill>
                  <a:schemeClr val="bg1"/>
                </a:solidFill>
                <a:latin typeface="Verdana" panose="020B0604030504040204" pitchFamily="34" charset="0"/>
              </a:rPr>
              <a:t>www.ani.gov.co</a:t>
            </a:r>
          </a:p>
        </p:txBody>
      </p:sp>
    </p:spTree>
    <p:extLst>
      <p:ext uri="{BB962C8B-B14F-4D97-AF65-F5344CB8AC3E}">
        <p14:creationId xmlns:p14="http://schemas.microsoft.com/office/powerpoint/2010/main" val="22435464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n 10">
            <a:extLst>
              <a:ext uri="{FF2B5EF4-FFF2-40B4-BE49-F238E27FC236}">
                <a16:creationId xmlns:a16="http://schemas.microsoft.com/office/drawing/2014/main" id="{EDB86567-0CD8-AD4B-62B3-8B506A37E68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200860" cy="6858000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2E755E02-6F4C-87FC-FD04-D32F5A60593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67" y="-148"/>
            <a:ext cx="12191733" cy="6858148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2E58AEE1-0085-3FB9-CDF0-7A8E77B57A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1572384"/>
            <a:ext cx="10515600" cy="677862"/>
          </a:xfrm>
        </p:spPr>
        <p:txBody>
          <a:bodyPr>
            <a:normAutofit/>
          </a:bodyPr>
          <a:lstStyle>
            <a:lvl1pPr>
              <a:defRPr sz="2400" b="1">
                <a:solidFill>
                  <a:srgbClr val="D9723E"/>
                </a:solidFill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s-CO" dirty="0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6F81FCB2-E48D-F859-CE8A-67AC3E5DA52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2240721"/>
            <a:ext cx="5157787" cy="823912"/>
          </a:xfrm>
        </p:spPr>
        <p:txBody>
          <a:bodyPr anchor="b">
            <a:normAutofit/>
          </a:bodyPr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dirty="0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500D574F-AAAA-8D55-0D9E-6D557D4BE28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3064633"/>
            <a:ext cx="5157787" cy="3090507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400"/>
            </a:lvl3pPr>
          </a:lstStyle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AE31134A-40ED-2B2D-FEB2-178BF6737E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2240721"/>
            <a:ext cx="5183188" cy="823912"/>
          </a:xfrm>
        </p:spPr>
        <p:txBody>
          <a:bodyPr anchor="b">
            <a:normAutofit/>
          </a:bodyPr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03939D2A-3AA7-87FC-12FF-6160141F5F3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3064633"/>
            <a:ext cx="5183188" cy="3090507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400"/>
            </a:lvl3pPr>
          </a:lstStyle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C67BC87C-0162-75D2-235D-CF2366098D12}"/>
              </a:ext>
            </a:extLst>
          </p:cNvPr>
          <p:cNvSpPr txBox="1"/>
          <p:nvPr userDrawn="1"/>
        </p:nvSpPr>
        <p:spPr>
          <a:xfrm>
            <a:off x="5364870" y="6639446"/>
            <a:ext cx="1462260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CO" sz="1100" b="1" dirty="0">
                <a:solidFill>
                  <a:schemeClr val="bg1"/>
                </a:solidFill>
                <a:latin typeface="Verdana" panose="020B0604030504040204" pitchFamily="34" charset="0"/>
              </a:rPr>
              <a:t>www.ani.gov.co</a:t>
            </a:r>
          </a:p>
        </p:txBody>
      </p:sp>
    </p:spTree>
    <p:extLst>
      <p:ext uri="{BB962C8B-B14F-4D97-AF65-F5344CB8AC3E}">
        <p14:creationId xmlns:p14="http://schemas.microsoft.com/office/powerpoint/2010/main" val="16201898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7">
            <a:extLst>
              <a:ext uri="{FF2B5EF4-FFF2-40B4-BE49-F238E27FC236}">
                <a16:creationId xmlns:a16="http://schemas.microsoft.com/office/drawing/2014/main" id="{12DD0389-8101-6A18-C21E-ADADB21E2D7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200860" cy="6858000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658C8C2B-17C7-D859-13BA-2CDACF8E38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1828800"/>
            <a:ext cx="3932237" cy="1600200"/>
          </a:xfrm>
        </p:spPr>
        <p:txBody>
          <a:bodyPr anchor="b">
            <a:noAutofit/>
          </a:bodyPr>
          <a:lstStyle>
            <a:lvl1pPr>
              <a:defRPr sz="3600" b="1">
                <a:solidFill>
                  <a:srgbClr val="D9723E"/>
                </a:solidFill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s-CO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378ED47-721D-114A-F18A-F7600B0DD0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1454150"/>
            <a:ext cx="6172200" cy="4873625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5BEA3E78-8405-5BC6-1CCC-C7BE144BF0F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3662362"/>
            <a:ext cx="3932237" cy="2665413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dirty="0"/>
              <a:t>Haga clic para modificar los estilos de texto del patrón</a:t>
            </a:r>
          </a:p>
        </p:txBody>
      </p:sp>
    </p:spTree>
    <p:extLst>
      <p:ext uri="{BB962C8B-B14F-4D97-AF65-F5344CB8AC3E}">
        <p14:creationId xmlns:p14="http://schemas.microsoft.com/office/powerpoint/2010/main" val="29228441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7">
            <a:extLst>
              <a:ext uri="{FF2B5EF4-FFF2-40B4-BE49-F238E27FC236}">
                <a16:creationId xmlns:a16="http://schemas.microsoft.com/office/drawing/2014/main" id="{1AAFCFFE-DEE1-9494-25D5-31E05F4FA5B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67" y="-148"/>
            <a:ext cx="12191733" cy="6858148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257F27ED-28FF-B290-30E9-9501BFAE25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>
            <a:normAutofit/>
          </a:bodyPr>
          <a:lstStyle>
            <a:lvl1pPr>
              <a:defRPr sz="2200" b="1">
                <a:solidFill>
                  <a:srgbClr val="D9723E"/>
                </a:solidFill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s-CO" dirty="0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A0529914-98EF-CD25-40E1-62899C3FDED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O" dirty="0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914E32A7-2E1E-8214-BEF8-64B4E427EED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dirty="0"/>
              <a:t>Haga clic para modificar los estilos de texto del patrón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6189D87B-0AB1-239D-6D22-4E8C3BB49173}"/>
              </a:ext>
            </a:extLst>
          </p:cNvPr>
          <p:cNvSpPr txBox="1"/>
          <p:nvPr userDrawn="1"/>
        </p:nvSpPr>
        <p:spPr>
          <a:xfrm>
            <a:off x="5364870" y="6639446"/>
            <a:ext cx="1462260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CO" sz="1100" b="1" dirty="0">
                <a:solidFill>
                  <a:schemeClr val="bg1"/>
                </a:solidFill>
                <a:latin typeface="Verdana" panose="020B0604030504040204" pitchFamily="34" charset="0"/>
              </a:rPr>
              <a:t>www.ani.gov.co</a:t>
            </a:r>
          </a:p>
        </p:txBody>
      </p:sp>
    </p:spTree>
    <p:extLst>
      <p:ext uri="{BB962C8B-B14F-4D97-AF65-F5344CB8AC3E}">
        <p14:creationId xmlns:p14="http://schemas.microsoft.com/office/powerpoint/2010/main" val="14882846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437345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376DE0BE-EE34-1D4B-7550-EE84ACE0A2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dirty="0"/>
              <a:t>Haga clic para modificar el estilo de título del patrón</a:t>
            </a:r>
            <a:endParaRPr lang="es-CO" dirty="0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364DD366-5420-01B7-0E18-E33FC997D8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s-CO" dirty="0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7C2E37F-63AF-AD3A-F1E0-71360FCB759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BA43AF-D4A1-47A3-968D-B368D2E8E17A}" type="datetimeFigureOut">
              <a:rPr lang="es-CO" smtClean="0"/>
              <a:t>4/07/2023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BF700EF-CA71-CCEB-0742-1C9457DA69A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680C2C75-AEA8-A10E-8B68-484B7824D1E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2DB462-1DD8-499B-8F9E-4410C074EDDB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0744389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  <p:sldLayoutId id="2147483677" r:id="rId2"/>
    <p:sldLayoutId id="2147483665" r:id="rId3"/>
    <p:sldLayoutId id="2147483666" r:id="rId4"/>
    <p:sldLayoutId id="2147483668" r:id="rId5"/>
    <p:sldLayoutId id="2147483669" r:id="rId6"/>
    <p:sldLayoutId id="2147483672" r:id="rId7"/>
    <p:sldLayoutId id="2147483673" r:id="rId8"/>
    <p:sldLayoutId id="2147483678" r:id="rId9"/>
    <p:sldLayoutId id="2147483679" r:id="rId10"/>
    <p:sldLayoutId id="2147483680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svg"/><Relationship Id="rId7" Type="http://schemas.openxmlformats.org/officeDocument/2006/relationships/image" Target="../media/image23.sv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5" Type="http://schemas.openxmlformats.org/officeDocument/2006/relationships/image" Target="../media/image21.svg"/><Relationship Id="rId4" Type="http://schemas.openxmlformats.org/officeDocument/2006/relationships/image" Target="../media/image1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svg"/><Relationship Id="rId7" Type="http://schemas.openxmlformats.org/officeDocument/2006/relationships/image" Target="../media/image23.sv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5" Type="http://schemas.openxmlformats.org/officeDocument/2006/relationships/image" Target="../media/image21.svg"/><Relationship Id="rId4" Type="http://schemas.openxmlformats.org/officeDocument/2006/relationships/image" Target="../media/image1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svg"/><Relationship Id="rId7" Type="http://schemas.openxmlformats.org/officeDocument/2006/relationships/image" Target="../media/image23.sv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5" Type="http://schemas.openxmlformats.org/officeDocument/2006/relationships/image" Target="../media/image21.svg"/><Relationship Id="rId4" Type="http://schemas.openxmlformats.org/officeDocument/2006/relationships/image" Target="../media/image1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svg"/><Relationship Id="rId7" Type="http://schemas.openxmlformats.org/officeDocument/2006/relationships/image" Target="../media/image31.sv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png"/><Relationship Id="rId5" Type="http://schemas.openxmlformats.org/officeDocument/2006/relationships/image" Target="../media/image23.svg"/><Relationship Id="rId4" Type="http://schemas.openxmlformats.org/officeDocument/2006/relationships/image" Target="../media/image15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19.svg"/><Relationship Id="rId3" Type="http://schemas.openxmlformats.org/officeDocument/2006/relationships/image" Target="../media/image9.svg"/><Relationship Id="rId7" Type="http://schemas.openxmlformats.org/officeDocument/2006/relationships/image" Target="../media/image13.svg"/><Relationship Id="rId12" Type="http://schemas.openxmlformats.org/officeDocument/2006/relationships/image" Target="../media/image1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11" Type="http://schemas.openxmlformats.org/officeDocument/2006/relationships/image" Target="../media/image17.svg"/><Relationship Id="rId5" Type="http://schemas.openxmlformats.org/officeDocument/2006/relationships/image" Target="../media/image11.svg"/><Relationship Id="rId10" Type="http://schemas.openxmlformats.org/officeDocument/2006/relationships/image" Target="../media/image12.png"/><Relationship Id="rId4" Type="http://schemas.openxmlformats.org/officeDocument/2006/relationships/image" Target="../media/image9.png"/><Relationship Id="rId9" Type="http://schemas.openxmlformats.org/officeDocument/2006/relationships/image" Target="../media/image15.sv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7" Type="http://schemas.openxmlformats.org/officeDocument/2006/relationships/image" Target="../media/image23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5" Type="http://schemas.openxmlformats.org/officeDocument/2006/relationships/image" Target="../media/image21.svg"/><Relationship Id="rId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svg"/><Relationship Id="rId7" Type="http://schemas.openxmlformats.org/officeDocument/2006/relationships/image" Target="../media/image23.sv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5" Type="http://schemas.openxmlformats.org/officeDocument/2006/relationships/image" Target="../media/image21.svg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7809617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ángulo: esquinas redondeadas 14">
            <a:extLst>
              <a:ext uri="{FF2B5EF4-FFF2-40B4-BE49-F238E27FC236}">
                <a16:creationId xmlns:a16="http://schemas.microsoft.com/office/drawing/2014/main" id="{26C3A81E-0E10-A1BF-C2F1-9292DDF97180}"/>
              </a:ext>
            </a:extLst>
          </p:cNvPr>
          <p:cNvSpPr/>
          <p:nvPr/>
        </p:nvSpPr>
        <p:spPr>
          <a:xfrm>
            <a:off x="1331926" y="1013527"/>
            <a:ext cx="10502266" cy="5652316"/>
          </a:xfrm>
          <a:prstGeom prst="roundRect">
            <a:avLst>
              <a:gd name="adj" fmla="val 2418"/>
            </a:avLst>
          </a:prstGeom>
          <a:solidFill>
            <a:schemeClr val="bg1"/>
          </a:solidFill>
          <a:ln w="28575">
            <a:solidFill>
              <a:srgbClr val="3FCD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36" name="Rectángulo: esquinas redondeadas 35">
            <a:extLst>
              <a:ext uri="{FF2B5EF4-FFF2-40B4-BE49-F238E27FC236}">
                <a16:creationId xmlns:a16="http://schemas.microsoft.com/office/drawing/2014/main" id="{BC8DFB03-376B-2C08-CB74-A53ECCEC0557}"/>
              </a:ext>
            </a:extLst>
          </p:cNvPr>
          <p:cNvSpPr/>
          <p:nvPr/>
        </p:nvSpPr>
        <p:spPr>
          <a:xfrm>
            <a:off x="507996" y="1189029"/>
            <a:ext cx="1718369" cy="1314162"/>
          </a:xfrm>
          <a:prstGeom prst="roundRect">
            <a:avLst>
              <a:gd name="adj" fmla="val 7546"/>
            </a:avLst>
          </a:prstGeom>
          <a:solidFill>
            <a:srgbClr val="3FCD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13" name="Rectángulo: esquinas redondeadas 12">
            <a:extLst>
              <a:ext uri="{FF2B5EF4-FFF2-40B4-BE49-F238E27FC236}">
                <a16:creationId xmlns:a16="http://schemas.microsoft.com/office/drawing/2014/main" id="{34DE40F7-E224-2152-5FC0-17A2F7FD1970}"/>
              </a:ext>
            </a:extLst>
          </p:cNvPr>
          <p:cNvSpPr/>
          <p:nvPr/>
        </p:nvSpPr>
        <p:spPr>
          <a:xfrm>
            <a:off x="507996" y="6276524"/>
            <a:ext cx="1718367" cy="93320"/>
          </a:xfrm>
          <a:prstGeom prst="roundRect">
            <a:avLst>
              <a:gd name="adj" fmla="val 20572"/>
            </a:avLst>
          </a:prstGeom>
          <a:solidFill>
            <a:srgbClr val="3FCD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16" name="Rectángulo: esquinas redondeadas 15">
            <a:extLst>
              <a:ext uri="{FF2B5EF4-FFF2-40B4-BE49-F238E27FC236}">
                <a16:creationId xmlns:a16="http://schemas.microsoft.com/office/drawing/2014/main" id="{966B7DDF-C46B-99CE-FCA2-0C3BDF4B4500}"/>
              </a:ext>
            </a:extLst>
          </p:cNvPr>
          <p:cNvSpPr/>
          <p:nvPr/>
        </p:nvSpPr>
        <p:spPr>
          <a:xfrm>
            <a:off x="507995" y="2503191"/>
            <a:ext cx="1718369" cy="3773333"/>
          </a:xfrm>
          <a:prstGeom prst="roundRect">
            <a:avLst>
              <a:gd name="adj" fmla="val 7546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17" name="CuadroTexto 16">
            <a:extLst>
              <a:ext uri="{FF2B5EF4-FFF2-40B4-BE49-F238E27FC236}">
                <a16:creationId xmlns:a16="http://schemas.microsoft.com/office/drawing/2014/main" id="{0935C0ED-ABD8-FA84-5501-18F617A157AB}"/>
              </a:ext>
            </a:extLst>
          </p:cNvPr>
          <p:cNvSpPr txBox="1"/>
          <p:nvPr/>
        </p:nvSpPr>
        <p:spPr>
          <a:xfrm>
            <a:off x="507996" y="2992243"/>
            <a:ext cx="1932958" cy="31085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MX" sz="1400" dirty="0">
                <a:latin typeface="Nunito Medium" pitchFamily="2" charset="0"/>
              </a:rPr>
              <a:t>Soy consciente de la importancia de mi rol como servidor público y estoy en disposición permanente para comprender y resolver las necesidades de las personas con las que me relaciono en mis labores cotidianas, buscando siempre mejorar su bienestar. </a:t>
            </a:r>
          </a:p>
        </p:txBody>
      </p:sp>
      <p:sp>
        <p:nvSpPr>
          <p:cNvPr id="18" name="CuadroTexto 17">
            <a:extLst>
              <a:ext uri="{FF2B5EF4-FFF2-40B4-BE49-F238E27FC236}">
                <a16:creationId xmlns:a16="http://schemas.microsoft.com/office/drawing/2014/main" id="{3ACA29C6-F4C8-91CA-910D-AA537C78FC96}"/>
              </a:ext>
            </a:extLst>
          </p:cNvPr>
          <p:cNvSpPr txBox="1"/>
          <p:nvPr/>
        </p:nvSpPr>
        <p:spPr>
          <a:xfrm>
            <a:off x="507996" y="2595385"/>
            <a:ext cx="193295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MX" sz="2000" dirty="0">
                <a:latin typeface="Nunito Black" pitchFamily="2" charset="0"/>
              </a:rPr>
              <a:t>Compromiso</a:t>
            </a:r>
            <a:endParaRPr lang="es-CO" sz="2000" dirty="0"/>
          </a:p>
        </p:txBody>
      </p:sp>
      <p:pic>
        <p:nvPicPr>
          <p:cNvPr id="3" name="Gráfico 2" descr="Apretón de manos contorno">
            <a:extLst>
              <a:ext uri="{FF2B5EF4-FFF2-40B4-BE49-F238E27FC236}">
                <a16:creationId xmlns:a16="http://schemas.microsoft.com/office/drawing/2014/main" id="{9CCE4E95-EC5C-A938-835A-047979CE9516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845113" y="1420249"/>
            <a:ext cx="989622" cy="989622"/>
          </a:xfrm>
          <a:prstGeom prst="rect">
            <a:avLst/>
          </a:prstGeom>
        </p:spPr>
      </p:pic>
      <p:sp>
        <p:nvSpPr>
          <p:cNvPr id="4" name="Rectángulo: esquinas redondeadas 3">
            <a:extLst>
              <a:ext uri="{FF2B5EF4-FFF2-40B4-BE49-F238E27FC236}">
                <a16:creationId xmlns:a16="http://schemas.microsoft.com/office/drawing/2014/main" id="{0AB5622C-4BAF-8CA8-E914-9061B7068538}"/>
              </a:ext>
            </a:extLst>
          </p:cNvPr>
          <p:cNvSpPr/>
          <p:nvPr/>
        </p:nvSpPr>
        <p:spPr>
          <a:xfrm>
            <a:off x="4458577" y="2090446"/>
            <a:ext cx="1718369" cy="408776"/>
          </a:xfrm>
          <a:prstGeom prst="roundRect">
            <a:avLst>
              <a:gd name="adj" fmla="val 7546"/>
            </a:avLst>
          </a:prstGeom>
          <a:solidFill>
            <a:srgbClr val="3FCD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pic>
        <p:nvPicPr>
          <p:cNvPr id="6" name="Gráfico 5" descr="Marca de insignia1 con relleno sólido">
            <a:extLst>
              <a:ext uri="{FF2B5EF4-FFF2-40B4-BE49-F238E27FC236}">
                <a16:creationId xmlns:a16="http://schemas.microsoft.com/office/drawing/2014/main" id="{ACDAA3C6-C3E2-CDC5-1BF3-D10BD7EA0B1E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3738722" y="2090446"/>
            <a:ext cx="425897" cy="425897"/>
          </a:xfrm>
          <a:prstGeom prst="rect">
            <a:avLst/>
          </a:prstGeom>
        </p:spPr>
      </p:pic>
      <p:sp>
        <p:nvSpPr>
          <p:cNvPr id="8" name="CuadroTexto 7">
            <a:extLst>
              <a:ext uri="{FF2B5EF4-FFF2-40B4-BE49-F238E27FC236}">
                <a16:creationId xmlns:a16="http://schemas.microsoft.com/office/drawing/2014/main" id="{9CF408CF-C990-4E54-03E8-0838002876EF}"/>
              </a:ext>
            </a:extLst>
          </p:cNvPr>
          <p:cNvSpPr txBox="1"/>
          <p:nvPr/>
        </p:nvSpPr>
        <p:spPr>
          <a:xfrm>
            <a:off x="2996153" y="2160708"/>
            <a:ext cx="4682814" cy="35394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CO" sz="1600" dirty="0">
                <a:solidFill>
                  <a:schemeClr val="bg1"/>
                </a:solidFill>
                <a:latin typeface="Nunito Black" pitchFamily="2" charset="0"/>
              </a:rPr>
              <a:t>Lo que hago</a:t>
            </a:r>
          </a:p>
          <a:p>
            <a:endParaRPr lang="es-CO" sz="1300" dirty="0">
              <a:latin typeface="Nunito Black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sz="1300" dirty="0">
                <a:latin typeface="Nunito Black" pitchFamily="2" charset="0"/>
              </a:rPr>
              <a:t>Asumo mi papel como servidor público, </a:t>
            </a:r>
            <a:r>
              <a:rPr lang="es-MX" sz="1300" dirty="0">
                <a:latin typeface="Nunito Light" pitchFamily="2" charset="0"/>
              </a:rPr>
              <a:t>entendiendo el valor de los compromisos y responsabilidades que he adquirido frente a la ciudadanía y al país.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s-MX" sz="1300" dirty="0">
              <a:latin typeface="Nunito Black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sz="1300" dirty="0">
                <a:latin typeface="Nunito Black" pitchFamily="2" charset="0"/>
              </a:rPr>
              <a:t>Siempre estoy dispuesto a ponerme en los zapatos de las personas. </a:t>
            </a:r>
            <a:r>
              <a:rPr lang="es-MX" sz="1300" dirty="0">
                <a:latin typeface="Nunito Light" pitchFamily="2" charset="0"/>
              </a:rPr>
              <a:t>Entender su contexto, necesidades y requerimientos es el fundamento de mi servicio y valor.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s-MX" sz="1300" dirty="0">
              <a:latin typeface="Nunito Black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sz="1300" dirty="0">
                <a:latin typeface="Nunito Black" pitchFamily="2" charset="0"/>
              </a:rPr>
              <a:t>Escucho, atiendo y oriento a quien necesite cualquier información o guía </a:t>
            </a:r>
            <a:r>
              <a:rPr lang="es-MX" sz="1300" dirty="0">
                <a:latin typeface="Nunito Light" pitchFamily="2" charset="0"/>
              </a:rPr>
              <a:t>en algún asunto público.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s-MX" sz="1300" dirty="0">
              <a:latin typeface="Nunito Black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sz="1300" dirty="0">
                <a:latin typeface="Nunito Black" pitchFamily="2" charset="0"/>
              </a:rPr>
              <a:t>Estoy atento siempre que interactúo con otras personas, sin distracciones de ningún tipo.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s-MX" sz="1300" dirty="0">
              <a:latin typeface="Nunito Black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sz="1300" dirty="0">
                <a:latin typeface="Nunito Black" pitchFamily="2" charset="0"/>
              </a:rPr>
              <a:t>Presto un servicio ágil, amable y de calidad.</a:t>
            </a:r>
            <a:endParaRPr lang="es-CO" sz="1300" dirty="0">
              <a:latin typeface="Nunito Light" pitchFamily="2" charset="0"/>
            </a:endParaRPr>
          </a:p>
        </p:txBody>
      </p:sp>
      <p:sp>
        <p:nvSpPr>
          <p:cNvPr id="9" name="Rectángulo: esquinas redondeadas 8">
            <a:extLst>
              <a:ext uri="{FF2B5EF4-FFF2-40B4-BE49-F238E27FC236}">
                <a16:creationId xmlns:a16="http://schemas.microsoft.com/office/drawing/2014/main" id="{51FD37DB-673E-9076-5ED8-6CEE7CE9079E}"/>
              </a:ext>
            </a:extLst>
          </p:cNvPr>
          <p:cNvSpPr/>
          <p:nvPr/>
        </p:nvSpPr>
        <p:spPr>
          <a:xfrm>
            <a:off x="8560907" y="2090446"/>
            <a:ext cx="2113638" cy="408776"/>
          </a:xfrm>
          <a:prstGeom prst="roundRect">
            <a:avLst>
              <a:gd name="adj" fmla="val 7546"/>
            </a:avLst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pic>
        <p:nvPicPr>
          <p:cNvPr id="11" name="Gráfico 10" descr="Insignia de cruz con relleno sólido">
            <a:extLst>
              <a:ext uri="{FF2B5EF4-FFF2-40B4-BE49-F238E27FC236}">
                <a16:creationId xmlns:a16="http://schemas.microsoft.com/office/drawing/2014/main" id="{8D40D696-0307-D432-9E9C-83E7FF73024E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7903223" y="2090446"/>
            <a:ext cx="465064" cy="465064"/>
          </a:xfrm>
          <a:prstGeom prst="rect">
            <a:avLst/>
          </a:prstGeom>
        </p:spPr>
      </p:pic>
      <p:sp>
        <p:nvSpPr>
          <p:cNvPr id="12" name="CuadroTexto 11">
            <a:extLst>
              <a:ext uri="{FF2B5EF4-FFF2-40B4-BE49-F238E27FC236}">
                <a16:creationId xmlns:a16="http://schemas.microsoft.com/office/drawing/2014/main" id="{4A2D1E49-79D5-7D2A-CD9C-17633C21630F}"/>
              </a:ext>
            </a:extLst>
          </p:cNvPr>
          <p:cNvSpPr txBox="1"/>
          <p:nvPr/>
        </p:nvSpPr>
        <p:spPr>
          <a:xfrm>
            <a:off x="7893557" y="2134742"/>
            <a:ext cx="3453329" cy="35394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CO" sz="1600" dirty="0">
                <a:solidFill>
                  <a:schemeClr val="bg1"/>
                </a:solidFill>
                <a:latin typeface="Nunito Black" pitchFamily="2" charset="0"/>
              </a:rPr>
              <a:t>Lo que NO hago</a:t>
            </a:r>
          </a:p>
          <a:p>
            <a:endParaRPr lang="es-CO" sz="1300" dirty="0">
              <a:latin typeface="Nunito Black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sz="1300" dirty="0">
                <a:latin typeface="Nunito Black" pitchFamily="2" charset="0"/>
              </a:rPr>
              <a:t>Nunca trabajo con una actitud negativa. </a:t>
            </a:r>
            <a:r>
              <a:rPr lang="es-MX" sz="1300" dirty="0">
                <a:latin typeface="Nunito Light" pitchFamily="2" charset="0"/>
              </a:rPr>
              <a:t>No se vale afectar mi trabajo por no ponerle ganas a las cosas.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s-MX" sz="1300" dirty="0">
              <a:latin typeface="Nunito Black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sz="1300" dirty="0">
                <a:latin typeface="Nunito Black" pitchFamily="2" charset="0"/>
              </a:rPr>
              <a:t>No llego nunca a pensar que mi trabajo como servidor es un "favor" que le hago a la ciudadanía. </a:t>
            </a:r>
            <a:r>
              <a:rPr lang="es-MX" sz="1300" dirty="0">
                <a:latin typeface="Nunito Light" pitchFamily="2" charset="0"/>
              </a:rPr>
              <a:t>Es un compromiso y un orgullo.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s-MX" sz="1300" dirty="0">
              <a:latin typeface="Nunito Black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sz="1300" dirty="0">
                <a:latin typeface="Nunito Black" pitchFamily="2" charset="0"/>
              </a:rPr>
              <a:t>No asumo que mi trabajo como servidor es irrelevante para la sociedad.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s-MX" sz="1300" dirty="0">
              <a:latin typeface="Nunito Black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sz="1300" dirty="0">
                <a:latin typeface="Nunito Black" pitchFamily="2" charset="0"/>
              </a:rPr>
              <a:t>Jamás ignoro a un ciudadano y sus inquietudes.</a:t>
            </a:r>
            <a:endParaRPr lang="es-CO" sz="1300" dirty="0">
              <a:latin typeface="Nunito Black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3728849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ángulo: esquinas redondeadas 14">
            <a:extLst>
              <a:ext uri="{FF2B5EF4-FFF2-40B4-BE49-F238E27FC236}">
                <a16:creationId xmlns:a16="http://schemas.microsoft.com/office/drawing/2014/main" id="{26C3A81E-0E10-A1BF-C2F1-9292DDF97180}"/>
              </a:ext>
            </a:extLst>
          </p:cNvPr>
          <p:cNvSpPr/>
          <p:nvPr/>
        </p:nvSpPr>
        <p:spPr>
          <a:xfrm>
            <a:off x="1331926" y="1013527"/>
            <a:ext cx="10502266" cy="5652316"/>
          </a:xfrm>
          <a:prstGeom prst="roundRect">
            <a:avLst>
              <a:gd name="adj" fmla="val 2418"/>
            </a:avLst>
          </a:prstGeom>
          <a:solidFill>
            <a:schemeClr val="bg1"/>
          </a:solidFill>
          <a:ln w="28575">
            <a:solidFill>
              <a:srgbClr val="FF66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36" name="Rectángulo: esquinas redondeadas 35">
            <a:extLst>
              <a:ext uri="{FF2B5EF4-FFF2-40B4-BE49-F238E27FC236}">
                <a16:creationId xmlns:a16="http://schemas.microsoft.com/office/drawing/2014/main" id="{BC8DFB03-376B-2C08-CB74-A53ECCEC0557}"/>
              </a:ext>
            </a:extLst>
          </p:cNvPr>
          <p:cNvSpPr/>
          <p:nvPr/>
        </p:nvSpPr>
        <p:spPr>
          <a:xfrm>
            <a:off x="507996" y="1189029"/>
            <a:ext cx="1718369" cy="1314162"/>
          </a:xfrm>
          <a:prstGeom prst="roundRect">
            <a:avLst>
              <a:gd name="adj" fmla="val 7546"/>
            </a:avLst>
          </a:prstGeom>
          <a:solidFill>
            <a:srgbClr val="FF66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13" name="Rectángulo: esquinas redondeadas 12">
            <a:extLst>
              <a:ext uri="{FF2B5EF4-FFF2-40B4-BE49-F238E27FC236}">
                <a16:creationId xmlns:a16="http://schemas.microsoft.com/office/drawing/2014/main" id="{34DE40F7-E224-2152-5FC0-17A2F7FD1970}"/>
              </a:ext>
            </a:extLst>
          </p:cNvPr>
          <p:cNvSpPr/>
          <p:nvPr/>
        </p:nvSpPr>
        <p:spPr>
          <a:xfrm>
            <a:off x="507996" y="6276524"/>
            <a:ext cx="1718367" cy="93320"/>
          </a:xfrm>
          <a:prstGeom prst="roundRect">
            <a:avLst>
              <a:gd name="adj" fmla="val 20572"/>
            </a:avLst>
          </a:prstGeom>
          <a:solidFill>
            <a:srgbClr val="FF66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16" name="Rectángulo: esquinas redondeadas 15">
            <a:extLst>
              <a:ext uri="{FF2B5EF4-FFF2-40B4-BE49-F238E27FC236}">
                <a16:creationId xmlns:a16="http://schemas.microsoft.com/office/drawing/2014/main" id="{966B7DDF-C46B-99CE-FCA2-0C3BDF4B4500}"/>
              </a:ext>
            </a:extLst>
          </p:cNvPr>
          <p:cNvSpPr/>
          <p:nvPr/>
        </p:nvSpPr>
        <p:spPr>
          <a:xfrm>
            <a:off x="507995" y="2503191"/>
            <a:ext cx="1718369" cy="3773333"/>
          </a:xfrm>
          <a:prstGeom prst="roundRect">
            <a:avLst>
              <a:gd name="adj" fmla="val 7546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17" name="CuadroTexto 16">
            <a:extLst>
              <a:ext uri="{FF2B5EF4-FFF2-40B4-BE49-F238E27FC236}">
                <a16:creationId xmlns:a16="http://schemas.microsoft.com/office/drawing/2014/main" id="{0935C0ED-ABD8-FA84-5501-18F617A157AB}"/>
              </a:ext>
            </a:extLst>
          </p:cNvPr>
          <p:cNvSpPr txBox="1"/>
          <p:nvPr/>
        </p:nvSpPr>
        <p:spPr>
          <a:xfrm>
            <a:off x="507996" y="2992243"/>
            <a:ext cx="1718366" cy="31085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MX" sz="1400" dirty="0">
                <a:latin typeface="Nunito Medium" pitchFamily="2" charset="0"/>
              </a:rPr>
              <a:t>Cumplo con los deberes, funciones y </a:t>
            </a:r>
            <a:r>
              <a:rPr lang="es-MX" sz="1400" dirty="0" err="1">
                <a:latin typeface="Nunito Medium" pitchFamily="2" charset="0"/>
              </a:rPr>
              <a:t>responsabili</a:t>
            </a:r>
            <a:r>
              <a:rPr lang="es-MX" sz="1400" dirty="0">
                <a:latin typeface="Nunito Medium" pitchFamily="2" charset="0"/>
              </a:rPr>
              <a:t>-dades asignadas a mi cargo de la mejor manera posible, con atención, prontitud, destreza y eficiencia, para así optimizar el uso de los recursos del Estado. </a:t>
            </a:r>
          </a:p>
        </p:txBody>
      </p:sp>
      <p:sp>
        <p:nvSpPr>
          <p:cNvPr id="18" name="CuadroTexto 17">
            <a:extLst>
              <a:ext uri="{FF2B5EF4-FFF2-40B4-BE49-F238E27FC236}">
                <a16:creationId xmlns:a16="http://schemas.microsoft.com/office/drawing/2014/main" id="{3ACA29C6-F4C8-91CA-910D-AA537C78FC96}"/>
              </a:ext>
            </a:extLst>
          </p:cNvPr>
          <p:cNvSpPr txBox="1"/>
          <p:nvPr/>
        </p:nvSpPr>
        <p:spPr>
          <a:xfrm>
            <a:off x="507996" y="2595385"/>
            <a:ext cx="193295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MX" sz="2000" dirty="0">
                <a:latin typeface="Nunito Black" pitchFamily="2" charset="0"/>
              </a:rPr>
              <a:t>Diligencia</a:t>
            </a:r>
            <a:endParaRPr lang="es-CO" sz="2000" dirty="0"/>
          </a:p>
        </p:txBody>
      </p:sp>
      <p:pic>
        <p:nvPicPr>
          <p:cNvPr id="3" name="Gráfico 2" descr="Apretón de manos contorno">
            <a:extLst>
              <a:ext uri="{FF2B5EF4-FFF2-40B4-BE49-F238E27FC236}">
                <a16:creationId xmlns:a16="http://schemas.microsoft.com/office/drawing/2014/main" id="{9CCE4E95-EC5C-A938-835A-047979CE9516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845113" y="1420249"/>
            <a:ext cx="989622" cy="989622"/>
          </a:xfrm>
          <a:prstGeom prst="rect">
            <a:avLst/>
          </a:prstGeom>
        </p:spPr>
      </p:pic>
      <p:sp>
        <p:nvSpPr>
          <p:cNvPr id="2" name="Rectángulo: esquinas redondeadas 1">
            <a:extLst>
              <a:ext uri="{FF2B5EF4-FFF2-40B4-BE49-F238E27FC236}">
                <a16:creationId xmlns:a16="http://schemas.microsoft.com/office/drawing/2014/main" id="{873D0741-3DE3-184F-49F8-446DC07270F1}"/>
              </a:ext>
            </a:extLst>
          </p:cNvPr>
          <p:cNvSpPr/>
          <p:nvPr/>
        </p:nvSpPr>
        <p:spPr>
          <a:xfrm>
            <a:off x="3916564" y="2050690"/>
            <a:ext cx="1718369" cy="408776"/>
          </a:xfrm>
          <a:prstGeom prst="roundRect">
            <a:avLst>
              <a:gd name="adj" fmla="val 7546"/>
            </a:avLst>
          </a:prstGeom>
          <a:solidFill>
            <a:srgbClr val="FF66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pic>
        <p:nvPicPr>
          <p:cNvPr id="4" name="Gráfico 3" descr="Marca de insignia1 con relleno sólido">
            <a:extLst>
              <a:ext uri="{FF2B5EF4-FFF2-40B4-BE49-F238E27FC236}">
                <a16:creationId xmlns:a16="http://schemas.microsoft.com/office/drawing/2014/main" id="{15CEE902-4D37-8602-9720-8B46367442E1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3442492" y="2050690"/>
            <a:ext cx="425897" cy="425897"/>
          </a:xfrm>
          <a:prstGeom prst="rect">
            <a:avLst/>
          </a:prstGeom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97DC6F73-8FEB-5638-B525-F04F1B61A22F}"/>
              </a:ext>
            </a:extLst>
          </p:cNvPr>
          <p:cNvSpPr txBox="1"/>
          <p:nvPr/>
        </p:nvSpPr>
        <p:spPr>
          <a:xfrm>
            <a:off x="2699923" y="2103534"/>
            <a:ext cx="4177955" cy="35394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CO" sz="1600" dirty="0">
                <a:solidFill>
                  <a:schemeClr val="bg1"/>
                </a:solidFill>
                <a:latin typeface="Nunito Black" pitchFamily="2" charset="0"/>
              </a:rPr>
              <a:t>Lo que hago</a:t>
            </a:r>
          </a:p>
          <a:p>
            <a:endParaRPr lang="es-CO" sz="1300" dirty="0">
              <a:latin typeface="Nunito Black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sz="1300" dirty="0">
                <a:latin typeface="Nunito Black" pitchFamily="2" charset="0"/>
              </a:rPr>
              <a:t>Uso responsablemente los recursos públicos para cumplir con mis obligaciones. </a:t>
            </a:r>
            <a:r>
              <a:rPr lang="es-MX" sz="1300" dirty="0">
                <a:latin typeface="Nunito Light" pitchFamily="2" charset="0"/>
              </a:rPr>
              <a:t>Lo público es de todos y no se desperdicia.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s-MX" sz="1300" dirty="0">
              <a:latin typeface="Nunito Black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sz="1300" dirty="0">
                <a:latin typeface="Nunito Black" pitchFamily="2" charset="0"/>
              </a:rPr>
              <a:t>Cumplo con los tiempos estipulados para el logro de mis objetivos, </a:t>
            </a:r>
            <a:r>
              <a:rPr lang="es-MX" sz="1300" dirty="0">
                <a:latin typeface="Nunito Light" pitchFamily="2" charset="0"/>
              </a:rPr>
              <a:t>a fin de cuentas, el tiempo de todos es oro.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s-MX" sz="1300" dirty="0">
              <a:latin typeface="Nunito Black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sz="1300" dirty="0">
                <a:latin typeface="Nunito Black" pitchFamily="2" charset="0"/>
              </a:rPr>
              <a:t>Aseguro la calidad en cada uno de los productos que entrego bajo los estándares del servicio público. </a:t>
            </a:r>
            <a:r>
              <a:rPr lang="es-MX" sz="1300" dirty="0">
                <a:latin typeface="Nunito Light" pitchFamily="2" charset="0"/>
              </a:rPr>
              <a:t>No se valen cosas a medias. </a:t>
            </a:r>
            <a:r>
              <a:rPr lang="es-MX" sz="1300" dirty="0">
                <a:latin typeface="Nunito Black" pitchFamily="2" charset="0"/>
              </a:rPr>
              <a:t/>
            </a:r>
            <a:br>
              <a:rPr lang="es-MX" sz="1300" dirty="0">
                <a:latin typeface="Nunito Black" pitchFamily="2" charset="0"/>
              </a:rPr>
            </a:br>
            <a:endParaRPr lang="es-MX" sz="1300" dirty="0">
              <a:latin typeface="Nunito Black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sz="1300" dirty="0">
                <a:latin typeface="Nunito Black" pitchFamily="2" charset="0"/>
              </a:rPr>
              <a:t>Siempre soy proactivo </a:t>
            </a:r>
            <a:r>
              <a:rPr lang="es-MX" sz="1300" dirty="0">
                <a:latin typeface="Nunito Light" pitchFamily="2" charset="0"/>
              </a:rPr>
              <a:t>comunicando a tiempo propuestas para mejorar continuamente mi labor y la de mis compañeros de trabajo.</a:t>
            </a:r>
            <a:endParaRPr lang="es-CO" sz="1300" dirty="0">
              <a:latin typeface="Nunito Light" pitchFamily="2" charset="0"/>
            </a:endParaRPr>
          </a:p>
        </p:txBody>
      </p:sp>
      <p:sp>
        <p:nvSpPr>
          <p:cNvPr id="12" name="Rectángulo: esquinas redondeadas 11">
            <a:extLst>
              <a:ext uri="{FF2B5EF4-FFF2-40B4-BE49-F238E27FC236}">
                <a16:creationId xmlns:a16="http://schemas.microsoft.com/office/drawing/2014/main" id="{51D3E039-9785-BEE6-43B6-EA8D78709170}"/>
              </a:ext>
            </a:extLst>
          </p:cNvPr>
          <p:cNvSpPr/>
          <p:nvPr/>
        </p:nvSpPr>
        <p:spPr>
          <a:xfrm>
            <a:off x="8441639" y="2050690"/>
            <a:ext cx="2113638" cy="408776"/>
          </a:xfrm>
          <a:prstGeom prst="roundRect">
            <a:avLst>
              <a:gd name="adj" fmla="val 7546"/>
            </a:avLst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pic>
        <p:nvPicPr>
          <p:cNvPr id="14" name="Gráfico 13" descr="Insignia de cruz con relleno sólido">
            <a:extLst>
              <a:ext uri="{FF2B5EF4-FFF2-40B4-BE49-F238E27FC236}">
                <a16:creationId xmlns:a16="http://schemas.microsoft.com/office/drawing/2014/main" id="{63F728F3-E624-473C-DFC6-43EB0CC31F26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7903223" y="2037438"/>
            <a:ext cx="465064" cy="465064"/>
          </a:xfrm>
          <a:prstGeom prst="rect">
            <a:avLst/>
          </a:prstGeom>
        </p:spPr>
      </p:pic>
      <p:sp>
        <p:nvSpPr>
          <p:cNvPr id="19" name="CuadroTexto 18">
            <a:extLst>
              <a:ext uri="{FF2B5EF4-FFF2-40B4-BE49-F238E27FC236}">
                <a16:creationId xmlns:a16="http://schemas.microsoft.com/office/drawing/2014/main" id="{F24CA1B3-BE92-49C1-60A6-15A175AEB5C3}"/>
              </a:ext>
            </a:extLst>
          </p:cNvPr>
          <p:cNvSpPr txBox="1"/>
          <p:nvPr/>
        </p:nvSpPr>
        <p:spPr>
          <a:xfrm>
            <a:off x="7712765" y="2103534"/>
            <a:ext cx="3591339" cy="35394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CO" sz="1600" dirty="0">
                <a:solidFill>
                  <a:schemeClr val="bg1"/>
                </a:solidFill>
                <a:latin typeface="Nunito Black" pitchFamily="2" charset="0"/>
              </a:rPr>
              <a:t>Lo que NO hago</a:t>
            </a:r>
          </a:p>
          <a:p>
            <a:endParaRPr lang="es-CO" sz="1300" dirty="0">
              <a:latin typeface="Nunito Black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sz="1300" dirty="0">
                <a:latin typeface="Nunito Black" pitchFamily="2" charset="0"/>
              </a:rPr>
              <a:t>No malgasto ningún recurso público.</a:t>
            </a:r>
            <a:br>
              <a:rPr lang="es-MX" sz="1300" dirty="0">
                <a:latin typeface="Nunito Black" pitchFamily="2" charset="0"/>
              </a:rPr>
            </a:br>
            <a:endParaRPr lang="es-MX" sz="1300" dirty="0">
              <a:latin typeface="Nunito Black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sz="1300" dirty="0">
                <a:latin typeface="Nunito Black" pitchFamily="2" charset="0"/>
              </a:rPr>
              <a:t>No postergo las decisiones </a:t>
            </a:r>
            <a:br>
              <a:rPr lang="es-MX" sz="1300" dirty="0">
                <a:latin typeface="Nunito Black" pitchFamily="2" charset="0"/>
              </a:rPr>
            </a:br>
            <a:r>
              <a:rPr lang="es-MX" sz="1300" dirty="0">
                <a:latin typeface="Nunito Black" pitchFamily="2" charset="0"/>
              </a:rPr>
              <a:t>ni actividades que den solución a problemáticas ciudadanas </a:t>
            </a:r>
            <a:br>
              <a:rPr lang="es-MX" sz="1300" dirty="0">
                <a:latin typeface="Nunito Black" pitchFamily="2" charset="0"/>
              </a:rPr>
            </a:br>
            <a:r>
              <a:rPr lang="es-MX" sz="1300" dirty="0">
                <a:latin typeface="Nunito Light" pitchFamily="2" charset="0"/>
              </a:rPr>
              <a:t>o que hagan parte del funcionamiento de mi cargo. Hay cosas que sencillamente no se dejan para otro día.</a:t>
            </a:r>
            <a:br>
              <a:rPr lang="es-MX" sz="1300" dirty="0">
                <a:latin typeface="Nunito Light" pitchFamily="2" charset="0"/>
              </a:rPr>
            </a:br>
            <a:endParaRPr lang="es-MX" sz="1300" dirty="0">
              <a:latin typeface="Nunito Light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sz="1300" dirty="0">
                <a:latin typeface="Nunito Black" pitchFamily="2" charset="0"/>
              </a:rPr>
              <a:t>No demuestro desinterés en mis actuaciones </a:t>
            </a:r>
            <a:r>
              <a:rPr lang="es-MX" sz="1300" dirty="0">
                <a:latin typeface="Nunito Light" pitchFamily="2" charset="0"/>
              </a:rPr>
              <a:t>ante los ciudadanos y demás servidores públicos.</a:t>
            </a:r>
            <a:br>
              <a:rPr lang="es-MX" sz="1300" dirty="0">
                <a:latin typeface="Nunito Light" pitchFamily="2" charset="0"/>
              </a:rPr>
            </a:br>
            <a:endParaRPr lang="es-MX" sz="1300" dirty="0">
              <a:latin typeface="Nunito Light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sz="1300" dirty="0">
                <a:latin typeface="Nunito Black" pitchFamily="2" charset="0"/>
              </a:rPr>
              <a:t>No evado mis funciones y responsabilidades </a:t>
            </a:r>
            <a:r>
              <a:rPr lang="es-MX" sz="1300" dirty="0">
                <a:latin typeface="Nunito Light" pitchFamily="2" charset="0"/>
              </a:rPr>
              <a:t>por ningún motivo.</a:t>
            </a:r>
            <a:endParaRPr lang="es-CO" sz="1300" dirty="0">
              <a:latin typeface="Nunito Light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5941297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ángulo: esquinas redondeadas 14">
            <a:extLst>
              <a:ext uri="{FF2B5EF4-FFF2-40B4-BE49-F238E27FC236}">
                <a16:creationId xmlns:a16="http://schemas.microsoft.com/office/drawing/2014/main" id="{26C3A81E-0E10-A1BF-C2F1-9292DDF97180}"/>
              </a:ext>
            </a:extLst>
          </p:cNvPr>
          <p:cNvSpPr/>
          <p:nvPr/>
        </p:nvSpPr>
        <p:spPr>
          <a:xfrm>
            <a:off x="1331926" y="1013527"/>
            <a:ext cx="10502266" cy="5652316"/>
          </a:xfrm>
          <a:prstGeom prst="roundRect">
            <a:avLst>
              <a:gd name="adj" fmla="val 2418"/>
            </a:avLst>
          </a:prstGeom>
          <a:solidFill>
            <a:schemeClr val="bg1"/>
          </a:solidFill>
          <a:ln w="28575">
            <a:solidFill>
              <a:srgbClr val="FFCC6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36" name="Rectángulo: esquinas redondeadas 35">
            <a:extLst>
              <a:ext uri="{FF2B5EF4-FFF2-40B4-BE49-F238E27FC236}">
                <a16:creationId xmlns:a16="http://schemas.microsoft.com/office/drawing/2014/main" id="{BC8DFB03-376B-2C08-CB74-A53ECCEC0557}"/>
              </a:ext>
            </a:extLst>
          </p:cNvPr>
          <p:cNvSpPr/>
          <p:nvPr/>
        </p:nvSpPr>
        <p:spPr>
          <a:xfrm>
            <a:off x="507996" y="1189029"/>
            <a:ext cx="1718369" cy="1314162"/>
          </a:xfrm>
          <a:prstGeom prst="roundRect">
            <a:avLst>
              <a:gd name="adj" fmla="val 7546"/>
            </a:avLst>
          </a:prstGeom>
          <a:solidFill>
            <a:srgbClr val="FFCC6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13" name="Rectángulo: esquinas redondeadas 12">
            <a:extLst>
              <a:ext uri="{FF2B5EF4-FFF2-40B4-BE49-F238E27FC236}">
                <a16:creationId xmlns:a16="http://schemas.microsoft.com/office/drawing/2014/main" id="{34DE40F7-E224-2152-5FC0-17A2F7FD1970}"/>
              </a:ext>
            </a:extLst>
          </p:cNvPr>
          <p:cNvSpPr/>
          <p:nvPr/>
        </p:nvSpPr>
        <p:spPr>
          <a:xfrm>
            <a:off x="507996" y="6276524"/>
            <a:ext cx="1718367" cy="93320"/>
          </a:xfrm>
          <a:prstGeom prst="roundRect">
            <a:avLst>
              <a:gd name="adj" fmla="val 20572"/>
            </a:avLst>
          </a:prstGeom>
          <a:solidFill>
            <a:srgbClr val="FFCC6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16" name="Rectángulo: esquinas redondeadas 15">
            <a:extLst>
              <a:ext uri="{FF2B5EF4-FFF2-40B4-BE49-F238E27FC236}">
                <a16:creationId xmlns:a16="http://schemas.microsoft.com/office/drawing/2014/main" id="{966B7DDF-C46B-99CE-FCA2-0C3BDF4B4500}"/>
              </a:ext>
            </a:extLst>
          </p:cNvPr>
          <p:cNvSpPr/>
          <p:nvPr/>
        </p:nvSpPr>
        <p:spPr>
          <a:xfrm>
            <a:off x="507995" y="2503191"/>
            <a:ext cx="1718369" cy="3773333"/>
          </a:xfrm>
          <a:prstGeom prst="roundRect">
            <a:avLst>
              <a:gd name="adj" fmla="val 7546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17" name="CuadroTexto 16">
            <a:extLst>
              <a:ext uri="{FF2B5EF4-FFF2-40B4-BE49-F238E27FC236}">
                <a16:creationId xmlns:a16="http://schemas.microsoft.com/office/drawing/2014/main" id="{0935C0ED-ABD8-FA84-5501-18F617A157AB}"/>
              </a:ext>
            </a:extLst>
          </p:cNvPr>
          <p:cNvSpPr txBox="1"/>
          <p:nvPr/>
        </p:nvSpPr>
        <p:spPr>
          <a:xfrm>
            <a:off x="507996" y="3627086"/>
            <a:ext cx="1525292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MX" sz="1400" dirty="0">
                <a:latin typeface="Nunito Medium" pitchFamily="2" charset="0"/>
              </a:rPr>
              <a:t>Actúo con imparcialidad garantizando </a:t>
            </a:r>
            <a:br>
              <a:rPr lang="es-MX" sz="1400" dirty="0">
                <a:latin typeface="Nunito Medium" pitchFamily="2" charset="0"/>
              </a:rPr>
            </a:br>
            <a:r>
              <a:rPr lang="es-MX" sz="1400" dirty="0">
                <a:latin typeface="Nunito Medium" pitchFamily="2" charset="0"/>
              </a:rPr>
              <a:t>los derechos </a:t>
            </a:r>
            <a:br>
              <a:rPr lang="es-MX" sz="1400" dirty="0">
                <a:latin typeface="Nunito Medium" pitchFamily="2" charset="0"/>
              </a:rPr>
            </a:br>
            <a:r>
              <a:rPr lang="es-MX" sz="1400" dirty="0">
                <a:latin typeface="Nunito Medium" pitchFamily="2" charset="0"/>
              </a:rPr>
              <a:t>de las personas, con equidad, igualdad </a:t>
            </a:r>
            <a:br>
              <a:rPr lang="es-MX" sz="1400" dirty="0">
                <a:latin typeface="Nunito Medium" pitchFamily="2" charset="0"/>
              </a:rPr>
            </a:br>
            <a:r>
              <a:rPr lang="es-MX" sz="1400" dirty="0">
                <a:latin typeface="Nunito Medium" pitchFamily="2" charset="0"/>
              </a:rPr>
              <a:t>y sin discriminación. </a:t>
            </a:r>
          </a:p>
        </p:txBody>
      </p:sp>
      <p:sp>
        <p:nvSpPr>
          <p:cNvPr id="18" name="CuadroTexto 17">
            <a:extLst>
              <a:ext uri="{FF2B5EF4-FFF2-40B4-BE49-F238E27FC236}">
                <a16:creationId xmlns:a16="http://schemas.microsoft.com/office/drawing/2014/main" id="{3ACA29C6-F4C8-91CA-910D-AA537C78FC96}"/>
              </a:ext>
            </a:extLst>
          </p:cNvPr>
          <p:cNvSpPr txBox="1"/>
          <p:nvPr/>
        </p:nvSpPr>
        <p:spPr>
          <a:xfrm>
            <a:off x="507996" y="3230228"/>
            <a:ext cx="193295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MX" sz="2000" dirty="0">
                <a:latin typeface="Nunito Black" pitchFamily="2" charset="0"/>
              </a:rPr>
              <a:t>Justicia</a:t>
            </a:r>
            <a:endParaRPr lang="es-CO" sz="2000" dirty="0"/>
          </a:p>
        </p:txBody>
      </p:sp>
      <p:pic>
        <p:nvPicPr>
          <p:cNvPr id="2" name="Gráfico 1" descr="Pesos desiguales contorno">
            <a:extLst>
              <a:ext uri="{FF2B5EF4-FFF2-40B4-BE49-F238E27FC236}">
                <a16:creationId xmlns:a16="http://schemas.microsoft.com/office/drawing/2014/main" id="{F6AFDF4B-0DCC-9944-7446-1FE3311F0D09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878807" y="1420213"/>
            <a:ext cx="976743" cy="976743"/>
          </a:xfrm>
          <a:prstGeom prst="rect">
            <a:avLst/>
          </a:prstGeom>
        </p:spPr>
      </p:pic>
      <p:sp>
        <p:nvSpPr>
          <p:cNvPr id="4" name="Rectángulo: esquinas redondeadas 3">
            <a:extLst>
              <a:ext uri="{FF2B5EF4-FFF2-40B4-BE49-F238E27FC236}">
                <a16:creationId xmlns:a16="http://schemas.microsoft.com/office/drawing/2014/main" id="{B78E1F80-99DF-4555-59E9-43D3EE28D502}"/>
              </a:ext>
            </a:extLst>
          </p:cNvPr>
          <p:cNvSpPr/>
          <p:nvPr/>
        </p:nvSpPr>
        <p:spPr>
          <a:xfrm>
            <a:off x="4158869" y="1987079"/>
            <a:ext cx="1718369" cy="408776"/>
          </a:xfrm>
          <a:prstGeom prst="roundRect">
            <a:avLst>
              <a:gd name="adj" fmla="val 7546"/>
            </a:avLst>
          </a:prstGeom>
          <a:solidFill>
            <a:srgbClr val="FFCC6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pic>
        <p:nvPicPr>
          <p:cNvPr id="6" name="Gráfico 5" descr="Marca de insignia1 con relleno sólido">
            <a:extLst>
              <a:ext uri="{FF2B5EF4-FFF2-40B4-BE49-F238E27FC236}">
                <a16:creationId xmlns:a16="http://schemas.microsoft.com/office/drawing/2014/main" id="{46DB531A-675D-CDCE-C577-7966B5AAB9E9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3684797" y="1994011"/>
            <a:ext cx="425897" cy="425897"/>
          </a:xfrm>
          <a:prstGeom prst="rect">
            <a:avLst/>
          </a:prstGeom>
        </p:spPr>
      </p:pic>
      <p:sp>
        <p:nvSpPr>
          <p:cNvPr id="10" name="CuadroTexto 9">
            <a:extLst>
              <a:ext uri="{FF2B5EF4-FFF2-40B4-BE49-F238E27FC236}">
                <a16:creationId xmlns:a16="http://schemas.microsoft.com/office/drawing/2014/main" id="{52B500D1-AD64-BDDB-806C-D6E00A8304D8}"/>
              </a:ext>
            </a:extLst>
          </p:cNvPr>
          <p:cNvSpPr txBox="1"/>
          <p:nvPr/>
        </p:nvSpPr>
        <p:spPr>
          <a:xfrm>
            <a:off x="2690436" y="2029397"/>
            <a:ext cx="4436924" cy="39395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CO" sz="1600" dirty="0">
                <a:solidFill>
                  <a:schemeClr val="bg1"/>
                </a:solidFill>
                <a:latin typeface="Nunito Black" pitchFamily="2" charset="0"/>
              </a:rPr>
              <a:t>Lo que hago</a:t>
            </a:r>
          </a:p>
          <a:p>
            <a:endParaRPr lang="es-CO" sz="1300" dirty="0">
              <a:latin typeface="Nunito Black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sz="1300" dirty="0">
                <a:latin typeface="Nunito Black" pitchFamily="2" charset="0"/>
              </a:rPr>
              <a:t>Tomo decisiones informadas y objetivas basadas en evidencias y datos confiables. </a:t>
            </a:r>
            <a:r>
              <a:rPr lang="es-MX" sz="1300" dirty="0">
                <a:latin typeface="Nunito Light" pitchFamily="2" charset="0"/>
              </a:rPr>
              <a:t>Es muy grave fallar en mis actuaciones por no tener las cosas claras.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s-MX" sz="1300" dirty="0">
              <a:latin typeface="Nunito Black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sz="1300" dirty="0">
                <a:latin typeface="Nunito Black" pitchFamily="2" charset="0"/>
              </a:rPr>
              <a:t>Asumo mi papel como servidor público, </a:t>
            </a:r>
            <a:r>
              <a:rPr lang="es-MX" sz="1300" dirty="0">
                <a:latin typeface="Nunito Light" pitchFamily="2" charset="0"/>
              </a:rPr>
              <a:t>entendiendo el valor de los compromisos y responsabilidades que he adquirido frente a la ciudadanía y al país.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s-MX" sz="1300" dirty="0">
              <a:latin typeface="Nunito Black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sz="1300" dirty="0">
                <a:latin typeface="Nunito Black" pitchFamily="2" charset="0"/>
              </a:rPr>
              <a:t>Reconozco y protejo los derechos de cada persona, </a:t>
            </a:r>
            <a:r>
              <a:rPr lang="es-MX" sz="1300" dirty="0">
                <a:latin typeface="Nunito Light" pitchFamily="2" charset="0"/>
              </a:rPr>
              <a:t>de acuerdo con sus necesidades y condiciones, sin basarme en presunciones, estereotipos o prejuicios.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s-MX" sz="1300" dirty="0">
              <a:latin typeface="Nunito Light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sz="1300" dirty="0">
                <a:latin typeface="Nunito Black" pitchFamily="2" charset="0"/>
              </a:rPr>
              <a:t>Tomo decisiones estableciendo mecanismos de diálogo y concertación </a:t>
            </a:r>
            <a:r>
              <a:rPr lang="es-MX" sz="1300" dirty="0">
                <a:latin typeface="Nunito Light" pitchFamily="2" charset="0"/>
              </a:rPr>
              <a:t>con todas las partes involucradas.</a:t>
            </a:r>
            <a:endParaRPr lang="es-CO" sz="1300" dirty="0">
              <a:latin typeface="Nunito Light" pitchFamily="2" charset="0"/>
            </a:endParaRPr>
          </a:p>
        </p:txBody>
      </p:sp>
      <p:sp>
        <p:nvSpPr>
          <p:cNvPr id="8" name="Rectángulo: esquinas redondeadas 7">
            <a:extLst>
              <a:ext uri="{FF2B5EF4-FFF2-40B4-BE49-F238E27FC236}">
                <a16:creationId xmlns:a16="http://schemas.microsoft.com/office/drawing/2014/main" id="{601924B1-56A5-D88B-EDED-6B8E1DC48A91}"/>
              </a:ext>
            </a:extLst>
          </p:cNvPr>
          <p:cNvSpPr/>
          <p:nvPr/>
        </p:nvSpPr>
        <p:spPr>
          <a:xfrm>
            <a:off x="8441639" y="1868713"/>
            <a:ext cx="2113638" cy="408776"/>
          </a:xfrm>
          <a:prstGeom prst="roundRect">
            <a:avLst>
              <a:gd name="adj" fmla="val 7546"/>
            </a:avLst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pic>
        <p:nvPicPr>
          <p:cNvPr id="9" name="Gráfico 8" descr="Insignia de cruz con relleno sólido">
            <a:extLst>
              <a:ext uri="{FF2B5EF4-FFF2-40B4-BE49-F238E27FC236}">
                <a16:creationId xmlns:a16="http://schemas.microsoft.com/office/drawing/2014/main" id="{8B2DB5E2-939B-6CB1-D87A-EFAEB9EF5541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7903223" y="1842209"/>
            <a:ext cx="465064" cy="465064"/>
          </a:xfrm>
          <a:prstGeom prst="rect">
            <a:avLst/>
          </a:prstGeom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C8771F3D-07EF-3BAF-797F-E5F02B19732E}"/>
              </a:ext>
            </a:extLst>
          </p:cNvPr>
          <p:cNvSpPr txBox="1"/>
          <p:nvPr/>
        </p:nvSpPr>
        <p:spPr>
          <a:xfrm>
            <a:off x="7712765" y="1908584"/>
            <a:ext cx="3591339" cy="41395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CO" sz="1600" dirty="0">
                <a:solidFill>
                  <a:schemeClr val="bg1"/>
                </a:solidFill>
                <a:latin typeface="Nunito Black" pitchFamily="2" charset="0"/>
              </a:rPr>
              <a:t>Lo que NO hago</a:t>
            </a:r>
          </a:p>
          <a:p>
            <a:endParaRPr lang="es-CO" sz="1300" dirty="0">
              <a:latin typeface="Nunito Black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sz="1300" dirty="0">
                <a:latin typeface="Nunito Black" pitchFamily="2" charset="0"/>
              </a:rPr>
              <a:t>No promuevo ni ejecuto políticas, programas o medidas que afectan la igualdad y libertad de las personas. </a:t>
            </a:r>
            <a:br>
              <a:rPr lang="es-MX" sz="1300" dirty="0">
                <a:latin typeface="Nunito Black" pitchFamily="2" charset="0"/>
              </a:rPr>
            </a:br>
            <a:endParaRPr lang="es-MX" sz="1300" dirty="0">
              <a:latin typeface="Nunito Black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sz="1300" dirty="0">
                <a:latin typeface="Nunito Black" pitchFamily="2" charset="0"/>
              </a:rPr>
              <a:t>No replico </a:t>
            </a:r>
            <a:r>
              <a:rPr lang="es-MX" sz="1300" dirty="0">
                <a:latin typeface="Nunito Light" pitchFamily="2" charset="0"/>
              </a:rPr>
              <a:t>estereotipos que lleven a generar prejuicios y no promuevo los prejuicios.</a:t>
            </a:r>
            <a:br>
              <a:rPr lang="es-MX" sz="1300" dirty="0">
                <a:latin typeface="Nunito Light" pitchFamily="2" charset="0"/>
              </a:rPr>
            </a:br>
            <a:endParaRPr lang="es-MX" sz="1300" dirty="0">
              <a:latin typeface="Nunito Light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sz="1300" dirty="0">
                <a:latin typeface="Nunito Black" pitchFamily="2" charset="0"/>
              </a:rPr>
              <a:t>No favorezco el punto de vista de un grupo de interés </a:t>
            </a:r>
            <a:r>
              <a:rPr lang="es-MX" sz="1300" dirty="0">
                <a:latin typeface="Nunito Light" pitchFamily="2" charset="0"/>
              </a:rPr>
              <a:t>sin tener en cuenta a todos los actores involucrados en una situación.</a:t>
            </a:r>
            <a:br>
              <a:rPr lang="es-MX" sz="1300" dirty="0">
                <a:latin typeface="Nunito Light" pitchFamily="2" charset="0"/>
              </a:rPr>
            </a:br>
            <a:endParaRPr lang="es-MX" sz="1300" dirty="0">
              <a:latin typeface="Nunito Light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sz="1300" dirty="0">
                <a:latin typeface="Nunito Black" pitchFamily="2" charset="0"/>
              </a:rPr>
              <a:t>Nunca permito que odios simpatías, antipatías, caprichos, presiones o intereses de orden personal o grupal interfieran en mi criterio, toma de decisión y gestión pública.</a:t>
            </a:r>
            <a:endParaRPr lang="es-CO" sz="1300" dirty="0">
              <a:latin typeface="Nunito Black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782911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ángulo: esquinas redondeadas 14">
            <a:extLst>
              <a:ext uri="{FF2B5EF4-FFF2-40B4-BE49-F238E27FC236}">
                <a16:creationId xmlns:a16="http://schemas.microsoft.com/office/drawing/2014/main" id="{26C3A81E-0E10-A1BF-C2F1-9292DDF97180}"/>
              </a:ext>
            </a:extLst>
          </p:cNvPr>
          <p:cNvSpPr/>
          <p:nvPr/>
        </p:nvSpPr>
        <p:spPr>
          <a:xfrm>
            <a:off x="1331926" y="1013527"/>
            <a:ext cx="10502266" cy="5652316"/>
          </a:xfrm>
          <a:prstGeom prst="roundRect">
            <a:avLst>
              <a:gd name="adj" fmla="val 2418"/>
            </a:avLst>
          </a:prstGeom>
          <a:solidFill>
            <a:schemeClr val="bg1"/>
          </a:solidFill>
          <a:ln w="28575">
            <a:solidFill>
              <a:srgbClr val="CC66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9" name="Rectángulo: esquinas redondeadas 8">
            <a:extLst>
              <a:ext uri="{FF2B5EF4-FFF2-40B4-BE49-F238E27FC236}">
                <a16:creationId xmlns:a16="http://schemas.microsoft.com/office/drawing/2014/main" id="{975BDA83-E296-6C1D-DE33-F1942D3CD7B2}"/>
              </a:ext>
            </a:extLst>
          </p:cNvPr>
          <p:cNvSpPr/>
          <p:nvPr/>
        </p:nvSpPr>
        <p:spPr>
          <a:xfrm>
            <a:off x="8746436" y="1319928"/>
            <a:ext cx="2113638" cy="408776"/>
          </a:xfrm>
          <a:prstGeom prst="roundRect">
            <a:avLst>
              <a:gd name="adj" fmla="val 7546"/>
            </a:avLst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6" name="Rectángulo: esquinas redondeadas 5">
            <a:extLst>
              <a:ext uri="{FF2B5EF4-FFF2-40B4-BE49-F238E27FC236}">
                <a16:creationId xmlns:a16="http://schemas.microsoft.com/office/drawing/2014/main" id="{6B8804E3-AD80-D1A3-F109-71E08061F755}"/>
              </a:ext>
            </a:extLst>
          </p:cNvPr>
          <p:cNvSpPr/>
          <p:nvPr/>
        </p:nvSpPr>
        <p:spPr>
          <a:xfrm>
            <a:off x="4431053" y="1187408"/>
            <a:ext cx="1673781" cy="408776"/>
          </a:xfrm>
          <a:prstGeom prst="roundRect">
            <a:avLst>
              <a:gd name="adj" fmla="val 7546"/>
            </a:avLst>
          </a:prstGeom>
          <a:solidFill>
            <a:srgbClr val="CC66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36" name="Rectángulo: esquinas redondeadas 35">
            <a:extLst>
              <a:ext uri="{FF2B5EF4-FFF2-40B4-BE49-F238E27FC236}">
                <a16:creationId xmlns:a16="http://schemas.microsoft.com/office/drawing/2014/main" id="{BC8DFB03-376B-2C08-CB74-A53ECCEC0557}"/>
              </a:ext>
            </a:extLst>
          </p:cNvPr>
          <p:cNvSpPr/>
          <p:nvPr/>
        </p:nvSpPr>
        <p:spPr>
          <a:xfrm>
            <a:off x="507996" y="1189029"/>
            <a:ext cx="1718369" cy="1314162"/>
          </a:xfrm>
          <a:prstGeom prst="roundRect">
            <a:avLst>
              <a:gd name="adj" fmla="val 7546"/>
            </a:avLst>
          </a:prstGeom>
          <a:solidFill>
            <a:srgbClr val="CC66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C8771F3D-07EF-3BAF-797F-E5F02B19732E}"/>
              </a:ext>
            </a:extLst>
          </p:cNvPr>
          <p:cNvSpPr txBox="1"/>
          <p:nvPr/>
        </p:nvSpPr>
        <p:spPr>
          <a:xfrm>
            <a:off x="8174347" y="1362249"/>
            <a:ext cx="3249027" cy="49398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CO" sz="1600" dirty="0">
                <a:solidFill>
                  <a:schemeClr val="bg1"/>
                </a:solidFill>
                <a:latin typeface="Nunito Black" pitchFamily="2" charset="0"/>
              </a:rPr>
              <a:t>Lo que NO hago</a:t>
            </a:r>
          </a:p>
          <a:p>
            <a:endParaRPr lang="es-CO" sz="1300" dirty="0">
              <a:latin typeface="Nunito Black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sz="1300" dirty="0">
                <a:latin typeface="Nunito Black" pitchFamily="2" charset="0"/>
              </a:rPr>
              <a:t>No evito a mis compañeros para prestarles mi apoyo, </a:t>
            </a:r>
            <a:r>
              <a:rPr lang="es-MX" sz="1300" dirty="0">
                <a:latin typeface="Nunito Light" pitchFamily="2" charset="0"/>
              </a:rPr>
              <a:t>ni reservo información pública para el cumplimiento de sus objetivos laborales.</a:t>
            </a:r>
            <a:br>
              <a:rPr lang="es-MX" sz="1300" dirty="0">
                <a:latin typeface="Nunito Light" pitchFamily="2" charset="0"/>
              </a:rPr>
            </a:br>
            <a:endParaRPr lang="es-MX" sz="1300" dirty="0">
              <a:latin typeface="Nunito Light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sz="1300" dirty="0">
                <a:latin typeface="Nunito Black" pitchFamily="2" charset="0"/>
              </a:rPr>
              <a:t>No discrimino a mis compañeros </a:t>
            </a:r>
            <a:r>
              <a:rPr lang="es-MX" sz="1300" dirty="0">
                <a:latin typeface="Nunito Light" pitchFamily="2" charset="0"/>
              </a:rPr>
              <a:t>por su origen, raza, religión, edad, orientación sexual, estado de salud, labor, procedencia, títulos, tener una discapacidad o por cualquier otra condición.</a:t>
            </a:r>
            <a:br>
              <a:rPr lang="es-MX" sz="1300" dirty="0">
                <a:latin typeface="Nunito Light" pitchFamily="2" charset="0"/>
              </a:rPr>
            </a:br>
            <a:endParaRPr lang="es-MX" sz="1300" dirty="0">
              <a:latin typeface="Nunito Light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sz="1300" dirty="0">
                <a:latin typeface="Nunito Black" pitchFamily="2" charset="0"/>
              </a:rPr>
              <a:t>No replico estereotipos de género </a:t>
            </a:r>
            <a:r>
              <a:rPr lang="es-MX" sz="1300" i="1" dirty="0">
                <a:latin typeface="Nunito Light" pitchFamily="2" charset="0"/>
              </a:rPr>
              <a:t>(las mujeres son muy sensibles y no pueden tomar decisiones difíciles, los hombres no se encargan de las tareas del hogar ni de la crianza de los hijos)</a:t>
            </a:r>
            <a:br>
              <a:rPr lang="es-MX" sz="1300" i="1" dirty="0">
                <a:latin typeface="Nunito Light" pitchFamily="2" charset="0"/>
              </a:rPr>
            </a:br>
            <a:endParaRPr lang="es-MX" sz="1300" i="1" dirty="0">
              <a:latin typeface="Nunito Light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sz="1300" dirty="0">
                <a:latin typeface="Nunito Black" pitchFamily="2" charset="0"/>
              </a:rPr>
              <a:t>Jamás me dirijo a mis compañeros de manera hostil </a:t>
            </a:r>
            <a:r>
              <a:rPr lang="es-MX" sz="1300" dirty="0">
                <a:latin typeface="Nunito Light" pitchFamily="2" charset="0"/>
              </a:rPr>
              <a:t>para explicarles algo que desconocen.</a:t>
            </a:r>
            <a:endParaRPr lang="es-CO" sz="1300" dirty="0">
              <a:latin typeface="Nunito Light" pitchFamily="2" charset="0"/>
            </a:endParaRP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52B500D1-AD64-BDDB-806C-D6E00A8304D8}"/>
              </a:ext>
            </a:extLst>
          </p:cNvPr>
          <p:cNvSpPr txBox="1"/>
          <p:nvPr/>
        </p:nvSpPr>
        <p:spPr>
          <a:xfrm>
            <a:off x="2454206" y="1229729"/>
            <a:ext cx="5607031" cy="53399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CO" sz="1600" dirty="0">
                <a:solidFill>
                  <a:schemeClr val="bg1"/>
                </a:solidFill>
                <a:latin typeface="Nunito Black" pitchFamily="2" charset="0"/>
              </a:rPr>
              <a:t>Lo que hago</a:t>
            </a:r>
          </a:p>
          <a:p>
            <a:endParaRPr lang="es-CO" sz="1300" dirty="0">
              <a:latin typeface="Nunito Black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sz="1300" dirty="0">
                <a:latin typeface="Nunito Black" pitchFamily="2" charset="0"/>
              </a:rPr>
              <a:t>Colaboro y apoyo a mis compañeros en lo que necesiten, </a:t>
            </a:r>
            <a:r>
              <a:rPr lang="es-MX" sz="1300" dirty="0">
                <a:latin typeface="Nunito Light" pitchFamily="2" charset="0"/>
              </a:rPr>
              <a:t>fomentando siempre una cultura de cordialidad y asistencia. </a:t>
            </a:r>
            <a:br>
              <a:rPr lang="es-MX" sz="1300" dirty="0">
                <a:latin typeface="Nunito Light" pitchFamily="2" charset="0"/>
              </a:rPr>
            </a:br>
            <a:r>
              <a:rPr lang="es-MX" sz="1300" dirty="0">
                <a:latin typeface="Nunito Light" pitchFamily="2" charset="0"/>
              </a:rPr>
              <a:t>¡Ayudo a los nuevos integrantes!</a:t>
            </a:r>
            <a:br>
              <a:rPr lang="es-MX" sz="1300" dirty="0">
                <a:latin typeface="Nunito Light" pitchFamily="2" charset="0"/>
              </a:rPr>
            </a:br>
            <a:endParaRPr lang="es-MX" sz="1300" dirty="0">
              <a:latin typeface="Nunito Light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sz="1300" dirty="0">
                <a:latin typeface="Nunito Black" pitchFamily="2" charset="0"/>
              </a:rPr>
              <a:t>Transmito mis conocimientos con paciencia y de manera clara, </a:t>
            </a:r>
            <a:r>
              <a:rPr lang="es-MX" sz="1300" dirty="0">
                <a:latin typeface="Nunito Light" pitchFamily="2" charset="0"/>
              </a:rPr>
              <a:t>fortaleciendo la gestión y la obtención eficiente de resultados.</a:t>
            </a:r>
            <a:br>
              <a:rPr lang="es-MX" sz="1300" dirty="0">
                <a:latin typeface="Nunito Light" pitchFamily="2" charset="0"/>
              </a:rPr>
            </a:br>
            <a:endParaRPr lang="es-MX" sz="1300" dirty="0">
              <a:latin typeface="Nunito Light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sz="1300" dirty="0">
                <a:latin typeface="Nunito Black" pitchFamily="2" charset="0"/>
              </a:rPr>
              <a:t>Contribuyo a establecer espacios de interacción en el trabajo</a:t>
            </a:r>
            <a:br>
              <a:rPr lang="es-MX" sz="1300" dirty="0">
                <a:latin typeface="Nunito Black" pitchFamily="2" charset="0"/>
              </a:rPr>
            </a:br>
            <a:r>
              <a:rPr lang="es-MX" sz="1300" dirty="0">
                <a:latin typeface="Nunito Black" pitchFamily="2" charset="0"/>
              </a:rPr>
              <a:t> </a:t>
            </a:r>
            <a:r>
              <a:rPr lang="es-MX" sz="1300" dirty="0">
                <a:latin typeface="Nunito Light" pitchFamily="2" charset="0"/>
              </a:rPr>
              <a:t>en los que se promueva la diversidad y la inclusión.</a:t>
            </a:r>
            <a:br>
              <a:rPr lang="es-MX" sz="1300" dirty="0">
                <a:latin typeface="Nunito Light" pitchFamily="2" charset="0"/>
              </a:rPr>
            </a:br>
            <a:endParaRPr lang="es-MX" sz="1300" dirty="0">
              <a:latin typeface="Nunito Light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sz="1300" dirty="0">
                <a:latin typeface="Nunito Black" pitchFamily="2" charset="0"/>
              </a:rPr>
              <a:t>Desarrollo el trato justo y equitativo en el trabajo y fomento </a:t>
            </a:r>
            <a:br>
              <a:rPr lang="es-MX" sz="1300" dirty="0">
                <a:latin typeface="Nunito Black" pitchFamily="2" charset="0"/>
              </a:rPr>
            </a:br>
            <a:r>
              <a:rPr lang="es-MX" sz="1300" dirty="0">
                <a:latin typeface="Nunito Black" pitchFamily="2" charset="0"/>
              </a:rPr>
              <a:t>la igualdad de oportunidades para todos.</a:t>
            </a:r>
            <a:br>
              <a:rPr lang="es-MX" sz="1300" dirty="0">
                <a:latin typeface="Nunito Black" pitchFamily="2" charset="0"/>
              </a:rPr>
            </a:br>
            <a:endParaRPr lang="es-MX" sz="1300" dirty="0">
              <a:latin typeface="Nunito Black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sz="1300" dirty="0">
                <a:latin typeface="Nunito Black" pitchFamily="2" charset="0"/>
              </a:rPr>
              <a:t>Logro una buena convivencia con mis compañeros  </a:t>
            </a:r>
            <a:r>
              <a:rPr lang="es-MX" sz="1300" dirty="0">
                <a:latin typeface="Nunito Light" pitchFamily="2" charset="0"/>
              </a:rPr>
              <a:t>para que </a:t>
            </a:r>
            <a:br>
              <a:rPr lang="es-MX" sz="1300" dirty="0">
                <a:latin typeface="Nunito Light" pitchFamily="2" charset="0"/>
              </a:rPr>
            </a:br>
            <a:r>
              <a:rPr lang="es-MX" sz="1300" dirty="0">
                <a:latin typeface="Nunito Light" pitchFamily="2" charset="0"/>
              </a:rPr>
              <a:t>el lugar de trabajo sea un lugar grato y fructífero.</a:t>
            </a:r>
            <a:br>
              <a:rPr lang="es-MX" sz="1300" dirty="0">
                <a:latin typeface="Nunito Light" pitchFamily="2" charset="0"/>
              </a:rPr>
            </a:br>
            <a:endParaRPr lang="es-MX" sz="1300" dirty="0">
              <a:latin typeface="Nunito Light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sz="1300" dirty="0">
                <a:latin typeface="Nunito Black" pitchFamily="2" charset="0"/>
              </a:rPr>
              <a:t>Tomo en cuenta la opinión de mis compañeros </a:t>
            </a:r>
            <a:r>
              <a:rPr lang="es-MX" sz="1300" dirty="0">
                <a:latin typeface="Nunito Light" pitchFamily="2" charset="0"/>
              </a:rPr>
              <a:t>sin importar su origen, raza, religión, género, edad, orientación sexual, estado de salud, labor, procedencia, títulos, si tienen una discapacidad o cualquier otra condición.</a:t>
            </a:r>
            <a:br>
              <a:rPr lang="es-MX" sz="1300" dirty="0">
                <a:latin typeface="Nunito Light" pitchFamily="2" charset="0"/>
              </a:rPr>
            </a:br>
            <a:endParaRPr lang="es-MX" sz="1300" dirty="0">
              <a:latin typeface="Nunito Light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sz="1300" dirty="0">
                <a:latin typeface="Nunito Black" pitchFamily="2" charset="0"/>
              </a:rPr>
              <a:t>Acepto a mis compañeros con sus diferencias </a:t>
            </a:r>
            <a:r>
              <a:rPr lang="es-MX" sz="1300" dirty="0">
                <a:latin typeface="Nunito Light" pitchFamily="2" charset="0"/>
              </a:rPr>
              <a:t>entendiéndolas como rasgos distintivos y no como defectos o actitudes que conlleve </a:t>
            </a:r>
            <a:br>
              <a:rPr lang="es-MX" sz="1300" dirty="0">
                <a:latin typeface="Nunito Light" pitchFamily="2" charset="0"/>
              </a:rPr>
            </a:br>
            <a:r>
              <a:rPr lang="es-MX" sz="1300" dirty="0">
                <a:latin typeface="Nunito Light" pitchFamily="2" charset="0"/>
              </a:rPr>
              <a:t>a algún tipo de discriminación.</a:t>
            </a:r>
            <a:endParaRPr lang="es-CO" sz="1300" dirty="0">
              <a:latin typeface="Nunito Light" pitchFamily="2" charset="0"/>
            </a:endParaRPr>
          </a:p>
        </p:txBody>
      </p:sp>
      <p:sp>
        <p:nvSpPr>
          <p:cNvPr id="13" name="Rectángulo: esquinas redondeadas 12">
            <a:extLst>
              <a:ext uri="{FF2B5EF4-FFF2-40B4-BE49-F238E27FC236}">
                <a16:creationId xmlns:a16="http://schemas.microsoft.com/office/drawing/2014/main" id="{34DE40F7-E224-2152-5FC0-17A2F7FD1970}"/>
              </a:ext>
            </a:extLst>
          </p:cNvPr>
          <p:cNvSpPr/>
          <p:nvPr/>
        </p:nvSpPr>
        <p:spPr>
          <a:xfrm>
            <a:off x="507996" y="6276524"/>
            <a:ext cx="1718367" cy="93320"/>
          </a:xfrm>
          <a:prstGeom prst="roundRect">
            <a:avLst>
              <a:gd name="adj" fmla="val 20572"/>
            </a:avLst>
          </a:prstGeom>
          <a:solidFill>
            <a:srgbClr val="CC66FF"/>
          </a:solidFill>
          <a:ln>
            <a:solidFill>
              <a:srgbClr val="CC66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16" name="Rectángulo: esquinas redondeadas 15">
            <a:extLst>
              <a:ext uri="{FF2B5EF4-FFF2-40B4-BE49-F238E27FC236}">
                <a16:creationId xmlns:a16="http://schemas.microsoft.com/office/drawing/2014/main" id="{966B7DDF-C46B-99CE-FCA2-0C3BDF4B4500}"/>
              </a:ext>
            </a:extLst>
          </p:cNvPr>
          <p:cNvSpPr/>
          <p:nvPr/>
        </p:nvSpPr>
        <p:spPr>
          <a:xfrm>
            <a:off x="507995" y="2503191"/>
            <a:ext cx="1718369" cy="3773333"/>
          </a:xfrm>
          <a:prstGeom prst="roundRect">
            <a:avLst>
              <a:gd name="adj" fmla="val 7546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17" name="CuadroTexto 16">
            <a:extLst>
              <a:ext uri="{FF2B5EF4-FFF2-40B4-BE49-F238E27FC236}">
                <a16:creationId xmlns:a16="http://schemas.microsoft.com/office/drawing/2014/main" id="{0935C0ED-ABD8-FA84-5501-18F617A157AB}"/>
              </a:ext>
            </a:extLst>
          </p:cNvPr>
          <p:cNvSpPr txBox="1"/>
          <p:nvPr/>
        </p:nvSpPr>
        <p:spPr>
          <a:xfrm>
            <a:off x="507996" y="3637646"/>
            <a:ext cx="1525292" cy="24622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MX" sz="1400" dirty="0">
                <a:latin typeface="Nunito Medium" pitchFamily="2" charset="0"/>
              </a:rPr>
              <a:t>Trabajo en equipo hacia un objetivo compartido, colaboro y apoyo a mis compañeros contribuyendo al bienestar y eficiencia en la Entidad. </a:t>
            </a:r>
          </a:p>
        </p:txBody>
      </p:sp>
      <p:sp>
        <p:nvSpPr>
          <p:cNvPr id="18" name="CuadroTexto 17">
            <a:extLst>
              <a:ext uri="{FF2B5EF4-FFF2-40B4-BE49-F238E27FC236}">
                <a16:creationId xmlns:a16="http://schemas.microsoft.com/office/drawing/2014/main" id="{3ACA29C6-F4C8-91CA-910D-AA537C78FC96}"/>
              </a:ext>
            </a:extLst>
          </p:cNvPr>
          <p:cNvSpPr txBox="1"/>
          <p:nvPr/>
        </p:nvSpPr>
        <p:spPr>
          <a:xfrm>
            <a:off x="507996" y="3240788"/>
            <a:ext cx="193295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MX" sz="2000" dirty="0">
                <a:latin typeface="Nunito Black" pitchFamily="2" charset="0"/>
              </a:rPr>
              <a:t>Cooperación</a:t>
            </a:r>
            <a:endParaRPr lang="es-CO" sz="2000" dirty="0"/>
          </a:p>
        </p:txBody>
      </p:sp>
      <p:pic>
        <p:nvPicPr>
          <p:cNvPr id="4" name="Gráfico 3" descr="Marca de insignia1 con relleno sólido">
            <a:extLst>
              <a:ext uri="{FF2B5EF4-FFF2-40B4-BE49-F238E27FC236}">
                <a16:creationId xmlns:a16="http://schemas.microsoft.com/office/drawing/2014/main" id="{BD1E3094-F5B1-8BCD-808C-C88F33D302E5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3991905" y="1194340"/>
            <a:ext cx="425897" cy="425897"/>
          </a:xfrm>
          <a:prstGeom prst="rect">
            <a:avLst/>
          </a:prstGeom>
        </p:spPr>
      </p:pic>
      <p:pic>
        <p:nvPicPr>
          <p:cNvPr id="8" name="Gráfico 7" descr="Insignia de cruz con relleno sólido">
            <a:extLst>
              <a:ext uri="{FF2B5EF4-FFF2-40B4-BE49-F238E27FC236}">
                <a16:creationId xmlns:a16="http://schemas.microsoft.com/office/drawing/2014/main" id="{CC3CFC81-F9F7-8983-53DC-58451BE05E67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8208020" y="1293424"/>
            <a:ext cx="465064" cy="465064"/>
          </a:xfrm>
          <a:prstGeom prst="rect">
            <a:avLst/>
          </a:prstGeom>
        </p:spPr>
      </p:pic>
      <p:pic>
        <p:nvPicPr>
          <p:cNvPr id="11" name="Gráfico 10" descr="Piezas de rompecabezas contorno">
            <a:extLst>
              <a:ext uri="{FF2B5EF4-FFF2-40B4-BE49-F238E27FC236}">
                <a16:creationId xmlns:a16="http://schemas.microsoft.com/office/drawing/2014/main" id="{97980C8E-D9DB-97B5-ABB2-E47CCBACE1AF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856977" y="1398094"/>
            <a:ext cx="1015892" cy="1015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530442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33C1D0D4-6130-F261-3CCA-FC1FC10941CF}"/>
              </a:ext>
            </a:extLst>
          </p:cNvPr>
          <p:cNvSpPr txBox="1"/>
          <p:nvPr/>
        </p:nvSpPr>
        <p:spPr>
          <a:xfrm>
            <a:off x="5973809" y="2336543"/>
            <a:ext cx="5558971" cy="37625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2400"/>
              </a:lnSpc>
            </a:pPr>
            <a:r>
              <a:rPr lang="es-MX" dirty="0">
                <a:latin typeface="Nunito Light" pitchFamily="2" charset="0"/>
              </a:rPr>
              <a:t>La "Caja Transparente" hace referencia a todos los documentos elaborados por la entidad con el propósito de promover y apropiar la cultura y el ejercicio de la transparencia en la Entidad y regular las actividades que surjan para dicho fin, y está compuesta especialmente por los siguientes:</a:t>
            </a:r>
          </a:p>
          <a:p>
            <a:pPr>
              <a:lnSpc>
                <a:spcPts val="2400"/>
              </a:lnSpc>
            </a:pPr>
            <a:r>
              <a:rPr lang="es-MX" dirty="0">
                <a:latin typeface="Nunito Light" pitchFamily="2" charset="0"/>
              </a:rPr>
              <a:t> </a:t>
            </a:r>
            <a:endParaRPr lang="es-MX" sz="1400" dirty="0">
              <a:latin typeface="Nunito Light" pitchFamily="2" charset="0"/>
            </a:endParaRPr>
          </a:p>
          <a:p>
            <a:pPr marL="285750" indent="-285750">
              <a:lnSpc>
                <a:spcPts val="2400"/>
              </a:lnSpc>
              <a:buFont typeface="Arial" panose="020B0604020202020204" pitchFamily="34" charset="0"/>
              <a:buChar char="•"/>
            </a:pPr>
            <a:r>
              <a:rPr lang="es-MX" sz="1400" dirty="0">
                <a:latin typeface="Nunito Light" pitchFamily="2" charset="0"/>
              </a:rPr>
              <a:t>Código de Integridad (Código SEPG-M-001)</a:t>
            </a:r>
          </a:p>
          <a:p>
            <a:pPr marL="285750" indent="-285750">
              <a:lnSpc>
                <a:spcPts val="2400"/>
              </a:lnSpc>
              <a:buFont typeface="Arial" panose="020B0604020202020204" pitchFamily="34" charset="0"/>
              <a:buChar char="•"/>
            </a:pPr>
            <a:r>
              <a:rPr lang="es-MX" sz="1400" dirty="0">
                <a:latin typeface="Nunito Light" pitchFamily="2" charset="0"/>
              </a:rPr>
              <a:t>Política de Transparencia (Código TPSC-PT-003)</a:t>
            </a:r>
          </a:p>
          <a:p>
            <a:pPr marL="285750" indent="-285750">
              <a:lnSpc>
                <a:spcPts val="2400"/>
              </a:lnSpc>
              <a:buFont typeface="Arial" panose="020B0604020202020204" pitchFamily="34" charset="0"/>
              <a:buChar char="•"/>
            </a:pPr>
            <a:r>
              <a:rPr lang="es-MX" sz="1400" dirty="0">
                <a:latin typeface="Nunito Light" pitchFamily="2" charset="0"/>
              </a:rPr>
              <a:t>Documento "Manual de Relacionamiento" (Código TPSC-M-002)</a:t>
            </a:r>
          </a:p>
          <a:p>
            <a:pPr marL="285750" indent="-285750">
              <a:lnSpc>
                <a:spcPts val="2400"/>
              </a:lnSpc>
              <a:buFont typeface="Arial" panose="020B0604020202020204" pitchFamily="34" charset="0"/>
              <a:buChar char="•"/>
            </a:pPr>
            <a:r>
              <a:rPr lang="es-MX" sz="1400" dirty="0">
                <a:latin typeface="Nunito Light" pitchFamily="2" charset="0"/>
              </a:rPr>
              <a:t>Compromiso de Transparencia y Confidencialidad (Código TPSC-F-007)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C7D02F51-A7FB-53E9-0D29-DE6ABC884CCA}"/>
              </a:ext>
            </a:extLst>
          </p:cNvPr>
          <p:cNvSpPr txBox="1"/>
          <p:nvPr/>
        </p:nvSpPr>
        <p:spPr>
          <a:xfrm>
            <a:off x="659220" y="2336543"/>
            <a:ext cx="4507868" cy="377795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2400"/>
              </a:lnSpc>
            </a:pPr>
            <a:r>
              <a:rPr lang="es-CO" dirty="0">
                <a:latin typeface="Nunito Light" pitchFamily="2" charset="0"/>
              </a:rPr>
              <a:t>Para generar una transparente y efectiva interacción entre quienes están vinculados a la entidad y los ciudadanos, partes interesadas y contratistas, y asegurar el desarrollo ajustado de las actividades y compromisos a cargo, se incluye el documento: Manual de Relacionamiento (Código TPSC-M-002), que establece las pautas de comportamiento para ser asumidas por los destinatarios de la Política de Transparencia como del presente Código. </a:t>
            </a:r>
          </a:p>
        </p:txBody>
      </p:sp>
      <p:sp>
        <p:nvSpPr>
          <p:cNvPr id="10" name="Título 3">
            <a:extLst>
              <a:ext uri="{FF2B5EF4-FFF2-40B4-BE49-F238E27FC236}">
                <a16:creationId xmlns:a16="http://schemas.microsoft.com/office/drawing/2014/main" id="{7278BC17-E9B9-25D2-4ED4-B97BC34F0B8A}"/>
              </a:ext>
            </a:extLst>
          </p:cNvPr>
          <p:cNvSpPr txBox="1">
            <a:spLocks/>
          </p:cNvSpPr>
          <p:nvPr/>
        </p:nvSpPr>
        <p:spPr>
          <a:xfrm>
            <a:off x="659220" y="1683690"/>
            <a:ext cx="3239891" cy="50771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0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MX" sz="2800" b="0" dirty="0">
                <a:solidFill>
                  <a:schemeClr val="tx1">
                    <a:lumMod val="90000"/>
                    <a:lumOff val="10000"/>
                  </a:schemeClr>
                </a:solidFill>
                <a:latin typeface="Nunito Black" pitchFamily="2" charset="0"/>
              </a:rPr>
              <a:t>Relacionamiento</a:t>
            </a:r>
            <a:endParaRPr lang="es-CO" sz="2800" b="0" dirty="0">
              <a:solidFill>
                <a:schemeClr val="tx1">
                  <a:lumMod val="90000"/>
                  <a:lumOff val="10000"/>
                </a:schemeClr>
              </a:solidFill>
              <a:latin typeface="Nunito Black" pitchFamily="2" charset="0"/>
            </a:endParaRPr>
          </a:p>
        </p:txBody>
      </p:sp>
      <p:sp>
        <p:nvSpPr>
          <p:cNvPr id="11" name="Título 3">
            <a:extLst>
              <a:ext uri="{FF2B5EF4-FFF2-40B4-BE49-F238E27FC236}">
                <a16:creationId xmlns:a16="http://schemas.microsoft.com/office/drawing/2014/main" id="{4476F0D9-EAF3-FE28-99A0-F0A8E50AD503}"/>
              </a:ext>
            </a:extLst>
          </p:cNvPr>
          <p:cNvSpPr txBox="1">
            <a:spLocks/>
          </p:cNvSpPr>
          <p:nvPr/>
        </p:nvSpPr>
        <p:spPr>
          <a:xfrm>
            <a:off x="5973809" y="1683690"/>
            <a:ext cx="3559627" cy="50771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0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MX" sz="2800" b="0" dirty="0">
                <a:solidFill>
                  <a:schemeClr val="tx1">
                    <a:lumMod val="90000"/>
                    <a:lumOff val="10000"/>
                  </a:schemeClr>
                </a:solidFill>
                <a:latin typeface="Nunito Black" pitchFamily="2" charset="0"/>
              </a:rPr>
              <a:t>Caja transparente</a:t>
            </a:r>
            <a:endParaRPr lang="es-CO" sz="2800" b="0" dirty="0">
              <a:solidFill>
                <a:schemeClr val="tx1">
                  <a:lumMod val="90000"/>
                  <a:lumOff val="10000"/>
                </a:schemeClr>
              </a:solidFill>
              <a:latin typeface="Nunito Black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246355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 descr="Una persona sentado en un escritorio&#10;&#10;Descripción generada automáticamente con confianza baja">
            <a:extLst>
              <a:ext uri="{FF2B5EF4-FFF2-40B4-BE49-F238E27FC236}">
                <a16:creationId xmlns:a16="http://schemas.microsoft.com/office/drawing/2014/main" id="{488DA27D-1113-B340-4A08-2741F58D6AD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" t="11628" r="-3" b="34679"/>
          <a:stretch/>
        </p:blipFill>
        <p:spPr>
          <a:xfrm>
            <a:off x="389380" y="1161321"/>
            <a:ext cx="11413240" cy="4085422"/>
          </a:xfrm>
          <a:prstGeom prst="rect">
            <a:avLst/>
          </a:prstGeom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1DAEA04E-3094-F153-EAEC-6888B4E1A41F}"/>
              </a:ext>
            </a:extLst>
          </p:cNvPr>
          <p:cNvSpPr txBox="1"/>
          <p:nvPr/>
        </p:nvSpPr>
        <p:spPr>
          <a:xfrm>
            <a:off x="1504619" y="5536659"/>
            <a:ext cx="9182762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MX" sz="2200" dirty="0">
                <a:solidFill>
                  <a:schemeClr val="tx1">
                    <a:lumMod val="75000"/>
                    <a:lumOff val="25000"/>
                  </a:schemeClr>
                </a:solidFill>
                <a:latin typeface="Nunito Medium" pitchFamily="2" charset="0"/>
              </a:rPr>
              <a:t>Un servidor ANI es: </a:t>
            </a:r>
            <a:r>
              <a:rPr lang="es-MX" sz="2200" dirty="0">
                <a:solidFill>
                  <a:schemeClr val="tx1">
                    <a:lumMod val="75000"/>
                    <a:lumOff val="25000"/>
                  </a:schemeClr>
                </a:solidFill>
                <a:latin typeface="Nunito Black" pitchFamily="2" charset="0"/>
              </a:rPr>
              <a:t>Honesto, </a:t>
            </a:r>
          </a:p>
          <a:p>
            <a:pPr algn="ctr"/>
            <a:r>
              <a:rPr lang="es-MX" sz="2200" dirty="0">
                <a:solidFill>
                  <a:schemeClr val="tx1">
                    <a:lumMod val="75000"/>
                    <a:lumOff val="25000"/>
                  </a:schemeClr>
                </a:solidFill>
                <a:latin typeface="Nunito Black" pitchFamily="2" charset="0"/>
              </a:rPr>
              <a:t>Respetuoso, Comprometido, Diligente, Justo y Cooperativo.</a:t>
            </a:r>
            <a:endParaRPr lang="es-CO" sz="2200" dirty="0">
              <a:solidFill>
                <a:schemeClr val="tx1">
                  <a:lumMod val="75000"/>
                  <a:lumOff val="25000"/>
                </a:schemeClr>
              </a:solidFill>
              <a:latin typeface="Nunito Black" pitchFamily="2" charset="0"/>
            </a:endParaRPr>
          </a:p>
        </p:txBody>
      </p:sp>
      <p:sp>
        <p:nvSpPr>
          <p:cNvPr id="12" name="Rectángulo 11">
            <a:extLst>
              <a:ext uri="{FF2B5EF4-FFF2-40B4-BE49-F238E27FC236}">
                <a16:creationId xmlns:a16="http://schemas.microsoft.com/office/drawing/2014/main" id="{EED1C2F8-BE4C-5EE5-F325-0BB0AB5F1DD9}"/>
              </a:ext>
            </a:extLst>
          </p:cNvPr>
          <p:cNvSpPr/>
          <p:nvPr/>
        </p:nvSpPr>
        <p:spPr>
          <a:xfrm>
            <a:off x="0" y="6588508"/>
            <a:ext cx="12192000" cy="27699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6BAEB42E-B1D3-D70B-E55B-50C59A205B5B}"/>
              </a:ext>
            </a:extLst>
          </p:cNvPr>
          <p:cNvSpPr txBox="1"/>
          <p:nvPr/>
        </p:nvSpPr>
        <p:spPr>
          <a:xfrm>
            <a:off x="1504619" y="6557916"/>
            <a:ext cx="9182762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MX" sz="1200" b="1" dirty="0">
                <a:solidFill>
                  <a:schemeClr val="bg1"/>
                </a:solidFill>
                <a:latin typeface="+mj-lt"/>
              </a:rPr>
              <a:t>www.ani.gov.co</a:t>
            </a:r>
            <a:endParaRPr lang="es-CO" sz="1200" b="1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72231369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540212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>
            <a:extLst>
              <a:ext uri="{FF2B5EF4-FFF2-40B4-BE49-F238E27FC236}">
                <a16:creationId xmlns:a16="http://schemas.microsoft.com/office/drawing/2014/main" id="{3ED4369D-6414-318E-76F7-57BE0461DE3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s-MX" sz="4800" b="1" dirty="0">
                <a:solidFill>
                  <a:schemeClr val="bg1"/>
                </a:solidFill>
                <a:latin typeface="Nunito Black" pitchFamily="2" charset="0"/>
              </a:rPr>
              <a:t>C</a:t>
            </a:r>
            <a:r>
              <a:rPr lang="es-CO" sz="4800" b="1" dirty="0">
                <a:solidFill>
                  <a:schemeClr val="bg1"/>
                </a:solidFill>
                <a:latin typeface="Nunito Black" pitchFamily="2" charset="0"/>
              </a:rPr>
              <a:t>ódigo de integridad</a:t>
            </a:r>
          </a:p>
        </p:txBody>
      </p:sp>
      <p:sp>
        <p:nvSpPr>
          <p:cNvPr id="2" name="Título 3">
            <a:extLst>
              <a:ext uri="{FF2B5EF4-FFF2-40B4-BE49-F238E27FC236}">
                <a16:creationId xmlns:a16="http://schemas.microsoft.com/office/drawing/2014/main" id="{0CA199D6-3121-BC92-C19C-310151BC7C75}"/>
              </a:ext>
            </a:extLst>
          </p:cNvPr>
          <p:cNvSpPr txBox="1">
            <a:spLocks/>
          </p:cNvSpPr>
          <p:nvPr/>
        </p:nvSpPr>
        <p:spPr>
          <a:xfrm>
            <a:off x="477672" y="3753196"/>
            <a:ext cx="4849702" cy="633273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es-MX" sz="1800" dirty="0">
                <a:solidFill>
                  <a:schemeClr val="bg1"/>
                </a:solidFill>
                <a:latin typeface="Nunito Light" pitchFamily="2" charset="0"/>
              </a:rPr>
              <a:t>Vicepresidencia de Gestión Corporativa</a:t>
            </a:r>
          </a:p>
          <a:p>
            <a:pPr>
              <a:lnSpc>
                <a:spcPct val="100000"/>
              </a:lnSpc>
            </a:pPr>
            <a:r>
              <a:rPr lang="es-CO" sz="1800" dirty="0">
                <a:solidFill>
                  <a:schemeClr val="bg1"/>
                </a:solidFill>
                <a:latin typeface="Nunito Light" pitchFamily="2" charset="0"/>
              </a:rPr>
              <a:t>2023</a:t>
            </a:r>
          </a:p>
        </p:txBody>
      </p:sp>
    </p:spTree>
    <p:extLst>
      <p:ext uri="{BB962C8B-B14F-4D97-AF65-F5344CB8AC3E}">
        <p14:creationId xmlns:p14="http://schemas.microsoft.com/office/powerpoint/2010/main" val="14829759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>
            <a:extLst>
              <a:ext uri="{FF2B5EF4-FFF2-40B4-BE49-F238E27FC236}">
                <a16:creationId xmlns:a16="http://schemas.microsoft.com/office/drawing/2014/main" id="{A3C3C936-79F4-A888-65E7-89035CDFF401}"/>
              </a:ext>
            </a:extLst>
          </p:cNvPr>
          <p:cNvSpPr txBox="1"/>
          <p:nvPr/>
        </p:nvSpPr>
        <p:spPr>
          <a:xfrm>
            <a:off x="954738" y="1608935"/>
            <a:ext cx="10285569" cy="39209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2500"/>
              </a:lnSpc>
            </a:pPr>
            <a:r>
              <a:rPr lang="es-CO" sz="1600" dirty="0">
                <a:latin typeface="Nunito Light" pitchFamily="2" charset="0"/>
              </a:rPr>
              <a:t>El servicio público debe ser sinónimo de confianza para los ciudadanos, razón por la que los servidores públicos de la Agencia Nacional de Infraestructura tienen la responsabilidad hacia los ciudadanos y partes interesadas de anteponer la lealtad al Estado, a las leyes, así como a los valores éticos, antes que al beneficio propio, para crear y mantener la confianza del público, debiendo regirse por estrictas normas de integridad en sus tratos con los ciudadanos, los empresarios y otros servidores del Estado, así como en su vida personal. </a:t>
            </a:r>
          </a:p>
          <a:p>
            <a:pPr>
              <a:lnSpc>
                <a:spcPts val="2500"/>
              </a:lnSpc>
            </a:pPr>
            <a:endParaRPr lang="es-CO" sz="1600" dirty="0">
              <a:latin typeface="Nunito Light" pitchFamily="2" charset="0"/>
            </a:endParaRPr>
          </a:p>
          <a:p>
            <a:pPr>
              <a:lnSpc>
                <a:spcPts val="2500"/>
              </a:lnSpc>
            </a:pPr>
            <a:r>
              <a:rPr lang="es-CO" sz="1600" dirty="0">
                <a:latin typeface="Nunito Light" pitchFamily="2" charset="0"/>
              </a:rPr>
              <a:t>Esta versión del Código de Integridad acoge las recomendaciones del Modelo de Gestión Ética para Entidades del Estado, publicado por el Programa Eficiencia y Rendición de Cuentas en Colombia </a:t>
            </a:r>
            <a:br>
              <a:rPr lang="es-CO" sz="1600" dirty="0">
                <a:latin typeface="Nunito Light" pitchFamily="2" charset="0"/>
              </a:rPr>
            </a:br>
            <a:r>
              <a:rPr lang="es-CO" sz="1600" dirty="0">
                <a:latin typeface="Nunito Light" pitchFamily="2" charset="0"/>
              </a:rPr>
              <a:t>de USAID (2006). Aunado a ello, responde a lo incorporado por el Departamento </a:t>
            </a:r>
            <a:br>
              <a:rPr lang="es-CO" sz="1600" dirty="0">
                <a:latin typeface="Nunito Light" pitchFamily="2" charset="0"/>
              </a:rPr>
            </a:br>
            <a:r>
              <a:rPr lang="es-CO" sz="1600" dirty="0">
                <a:latin typeface="Nunito Light" pitchFamily="2" charset="0"/>
              </a:rPr>
              <a:t>Administrativo de la Función Pública - DAFP mediante Decreto 1499 de 2017, </a:t>
            </a:r>
            <a:br>
              <a:rPr lang="es-CO" sz="1600" dirty="0">
                <a:latin typeface="Nunito Light" pitchFamily="2" charset="0"/>
              </a:rPr>
            </a:br>
            <a:r>
              <a:rPr lang="es-CO" sz="1600" dirty="0">
                <a:latin typeface="Nunito Light" pitchFamily="2" charset="0"/>
              </a:rPr>
              <a:t>en cuanto al manual operativo del Modelo Integrado de Planeación y Gestión, </a:t>
            </a:r>
            <a:br>
              <a:rPr lang="es-CO" sz="1600" dirty="0">
                <a:latin typeface="Nunito Light" pitchFamily="2" charset="0"/>
              </a:rPr>
            </a:br>
            <a:r>
              <a:rPr lang="es-CO" sz="1600" dirty="0">
                <a:latin typeface="Nunito Light" pitchFamily="2" charset="0"/>
              </a:rPr>
              <a:t>que implementa el Código de Integridad para todas las entidades del Estado. </a:t>
            </a:r>
          </a:p>
        </p:txBody>
      </p:sp>
      <p:sp>
        <p:nvSpPr>
          <p:cNvPr id="7" name="Título 3">
            <a:extLst>
              <a:ext uri="{FF2B5EF4-FFF2-40B4-BE49-F238E27FC236}">
                <a16:creationId xmlns:a16="http://schemas.microsoft.com/office/drawing/2014/main" id="{1868C445-B44E-4375-530D-76B5F5255AC9}"/>
              </a:ext>
            </a:extLst>
          </p:cNvPr>
          <p:cNvSpPr txBox="1">
            <a:spLocks/>
          </p:cNvSpPr>
          <p:nvPr/>
        </p:nvSpPr>
        <p:spPr>
          <a:xfrm>
            <a:off x="954738" y="1101225"/>
            <a:ext cx="2493000" cy="50771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0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MX" sz="2800" b="0" dirty="0">
                <a:solidFill>
                  <a:schemeClr val="tx1">
                    <a:lumMod val="90000"/>
                    <a:lumOff val="10000"/>
                  </a:schemeClr>
                </a:solidFill>
                <a:latin typeface="Nunito Black" pitchFamily="2" charset="0"/>
              </a:rPr>
              <a:t>Presentación</a:t>
            </a:r>
            <a:endParaRPr lang="es-CO" sz="2800" b="0" dirty="0">
              <a:solidFill>
                <a:schemeClr val="tx1">
                  <a:lumMod val="90000"/>
                  <a:lumOff val="10000"/>
                </a:schemeClr>
              </a:solidFill>
              <a:latin typeface="Nunito Black" pitchFamily="2" charset="0"/>
            </a:endParaRPr>
          </a:p>
        </p:txBody>
      </p:sp>
      <p:pic>
        <p:nvPicPr>
          <p:cNvPr id="8" name="Imagen 7" descr="Imagen que contiene Forma&#10;&#10;Descripción generada automáticamente">
            <a:extLst>
              <a:ext uri="{FF2B5EF4-FFF2-40B4-BE49-F238E27FC236}">
                <a16:creationId xmlns:a16="http://schemas.microsoft.com/office/drawing/2014/main" id="{AC40161D-B023-CB29-5575-38F370E1A24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38" t="5431" r="23400" b="20733"/>
          <a:stretch/>
        </p:blipFill>
        <p:spPr>
          <a:xfrm>
            <a:off x="8831116" y="4051220"/>
            <a:ext cx="2406146" cy="2395689"/>
          </a:xfrm>
          <a:prstGeom prst="rect">
            <a:avLst/>
          </a:prstGeom>
        </p:spPr>
      </p:pic>
      <p:sp>
        <p:nvSpPr>
          <p:cNvPr id="11" name="CuadroTexto 10">
            <a:extLst>
              <a:ext uri="{FF2B5EF4-FFF2-40B4-BE49-F238E27FC236}">
                <a16:creationId xmlns:a16="http://schemas.microsoft.com/office/drawing/2014/main" id="{428C9C1D-3C12-BFF4-52CA-73812DD8EF57}"/>
              </a:ext>
            </a:extLst>
          </p:cNvPr>
          <p:cNvSpPr txBox="1"/>
          <p:nvPr/>
        </p:nvSpPr>
        <p:spPr>
          <a:xfrm>
            <a:off x="4423229" y="5829781"/>
            <a:ext cx="473528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CO" sz="1200" dirty="0">
                <a:latin typeface="Nunito Black" pitchFamily="2" charset="0"/>
              </a:rPr>
              <a:t>Cada vez que veas este sello, sabrás que estamos hablando de integridad; esto es lo que nos identifica y nos moviliza. </a:t>
            </a:r>
          </a:p>
        </p:txBody>
      </p:sp>
    </p:spTree>
    <p:extLst>
      <p:ext uri="{BB962C8B-B14F-4D97-AF65-F5344CB8AC3E}">
        <p14:creationId xmlns:p14="http://schemas.microsoft.com/office/powerpoint/2010/main" val="32706108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n 12" descr="Imagen que contiene hombre, persona, sostener, elefante&#10;&#10;Descripción generada automáticamente">
            <a:extLst>
              <a:ext uri="{FF2B5EF4-FFF2-40B4-BE49-F238E27FC236}">
                <a16:creationId xmlns:a16="http://schemas.microsoft.com/office/drawing/2014/main" id="{B610ECD8-0008-3F0F-0D76-417F39FBD54C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40" r="6489"/>
          <a:stretch/>
        </p:blipFill>
        <p:spPr>
          <a:xfrm>
            <a:off x="419724" y="1159943"/>
            <a:ext cx="6835514" cy="5394540"/>
          </a:xfrm>
          <a:prstGeom prst="rect">
            <a:avLst/>
          </a:prstGeom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A3C3C936-79F4-A888-65E7-89035CDFF401}"/>
              </a:ext>
            </a:extLst>
          </p:cNvPr>
          <p:cNvSpPr txBox="1"/>
          <p:nvPr/>
        </p:nvSpPr>
        <p:spPr>
          <a:xfrm>
            <a:off x="7677645" y="1862723"/>
            <a:ext cx="3894762" cy="43935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2400"/>
              </a:lnSpc>
            </a:pPr>
            <a:r>
              <a:rPr lang="es-MX" dirty="0">
                <a:latin typeface="Nunito Light" pitchFamily="2" charset="0"/>
              </a:rPr>
              <a:t>Definir y consolidar las pautas mínimas de comportamiento de las personas a quiénes se dirige, promoviendo una cultura de integridad pública y transparencia en la gestión de la Agencia Nacional de Infraestructura, que genere confianza en la ciudadanía hacia la Entidad y hacia el grupo de personas que la conforman, y evidencie el compromiso, seriedad y buenas prácticas que garantizan los derechos de la sociedad, los resultados y objetivos de la Agencia. </a:t>
            </a:r>
            <a:endParaRPr lang="es-CO" dirty="0">
              <a:latin typeface="Nunito Light" pitchFamily="2" charset="0"/>
            </a:endParaRPr>
          </a:p>
        </p:txBody>
      </p:sp>
      <p:sp>
        <p:nvSpPr>
          <p:cNvPr id="7" name="Título 3">
            <a:extLst>
              <a:ext uri="{FF2B5EF4-FFF2-40B4-BE49-F238E27FC236}">
                <a16:creationId xmlns:a16="http://schemas.microsoft.com/office/drawing/2014/main" id="{1868C445-B44E-4375-530D-76B5F5255AC9}"/>
              </a:ext>
            </a:extLst>
          </p:cNvPr>
          <p:cNvSpPr txBox="1">
            <a:spLocks/>
          </p:cNvSpPr>
          <p:nvPr/>
        </p:nvSpPr>
        <p:spPr>
          <a:xfrm>
            <a:off x="7677644" y="1297863"/>
            <a:ext cx="2493000" cy="50771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0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MX" sz="2800" b="0" dirty="0">
                <a:solidFill>
                  <a:schemeClr val="tx1">
                    <a:lumMod val="90000"/>
                    <a:lumOff val="10000"/>
                  </a:schemeClr>
                </a:solidFill>
                <a:latin typeface="Nunito Black" pitchFamily="2" charset="0"/>
              </a:rPr>
              <a:t>Objetivo</a:t>
            </a:r>
            <a:endParaRPr lang="es-CO" sz="2800" b="0" dirty="0">
              <a:solidFill>
                <a:schemeClr val="tx1">
                  <a:lumMod val="90000"/>
                  <a:lumOff val="10000"/>
                </a:schemeClr>
              </a:solidFill>
              <a:latin typeface="Nunito Black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111191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33C1D0D4-6130-F261-3CCA-FC1FC10941CF}"/>
              </a:ext>
            </a:extLst>
          </p:cNvPr>
          <p:cNvSpPr txBox="1"/>
          <p:nvPr/>
        </p:nvSpPr>
        <p:spPr>
          <a:xfrm>
            <a:off x="6879421" y="2508180"/>
            <a:ext cx="4782927" cy="29668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2500"/>
              </a:lnSpc>
            </a:pPr>
            <a:r>
              <a:rPr lang="es-MX" dirty="0">
                <a:latin typeface="Nunito Light" pitchFamily="2" charset="0"/>
              </a:rPr>
              <a:t>Son las disposiciones de quienes forman parte de las Entidades Públicas que a manera de compromiso ético buscan promover una gestión eficiente, integra y transparente de la Administración Pública. Este documento formaliza el comportamiento del día a día de la Agencia y se conforma por los valores que todo servidor público o colaborador está llamado a observar (DAFP, 2017)</a:t>
            </a:r>
            <a:r>
              <a:rPr lang="es-MX" sz="1400" dirty="0">
                <a:latin typeface="Nunito Light" pitchFamily="2" charset="0"/>
              </a:rPr>
              <a:t>1</a:t>
            </a:r>
            <a:r>
              <a:rPr lang="es-MX" dirty="0">
                <a:latin typeface="Nunito Light" pitchFamily="2" charset="0"/>
              </a:rPr>
              <a:t>. </a:t>
            </a:r>
          </a:p>
        </p:txBody>
      </p:sp>
      <p:sp>
        <p:nvSpPr>
          <p:cNvPr id="5" name="Título 3">
            <a:extLst>
              <a:ext uri="{FF2B5EF4-FFF2-40B4-BE49-F238E27FC236}">
                <a16:creationId xmlns:a16="http://schemas.microsoft.com/office/drawing/2014/main" id="{D5ADE55A-BDE5-E7F3-1869-7509D80FED42}"/>
              </a:ext>
            </a:extLst>
          </p:cNvPr>
          <p:cNvSpPr txBox="1">
            <a:spLocks/>
          </p:cNvSpPr>
          <p:nvPr/>
        </p:nvSpPr>
        <p:spPr>
          <a:xfrm>
            <a:off x="6879421" y="1536875"/>
            <a:ext cx="3768688" cy="714544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0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es-MX" sz="2600" b="0" dirty="0">
                <a:solidFill>
                  <a:srgbClr val="D9723E"/>
                </a:solidFill>
                <a:latin typeface="Nunito Black" pitchFamily="2" charset="0"/>
              </a:rPr>
              <a:t>¿Qué entendemos por Código de Integridad? </a:t>
            </a:r>
            <a:endParaRPr lang="es-CO" sz="2600" b="0" dirty="0">
              <a:solidFill>
                <a:srgbClr val="D9723E"/>
              </a:solidFill>
              <a:latin typeface="Nunito Black" pitchFamily="2" charset="0"/>
            </a:endParaRP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09B16A76-1926-BE6D-5C6F-29183796A4F4}"/>
              </a:ext>
            </a:extLst>
          </p:cNvPr>
          <p:cNvSpPr txBox="1"/>
          <p:nvPr/>
        </p:nvSpPr>
        <p:spPr>
          <a:xfrm>
            <a:off x="6879421" y="5988540"/>
            <a:ext cx="478292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CO" sz="1200" b="1" dirty="0">
                <a:latin typeface="Nunito Light" pitchFamily="2" charset="0"/>
              </a:rPr>
              <a:t>1 </a:t>
            </a:r>
            <a:r>
              <a:rPr lang="es-CO" sz="1200" dirty="0">
                <a:latin typeface="Nunito Light" pitchFamily="2" charset="0"/>
              </a:rPr>
              <a:t>Departamento Administrativo de la Función Pública. Parafraseado del documento "Valores del servicio público" (Pág. 2). </a:t>
            </a:r>
          </a:p>
        </p:txBody>
      </p:sp>
      <p:pic>
        <p:nvPicPr>
          <p:cNvPr id="10" name="Imagen 9" descr="Imagen que contiene persona, mujer, tabla, usando&#10;&#10;Descripción generada automáticamente">
            <a:extLst>
              <a:ext uri="{FF2B5EF4-FFF2-40B4-BE49-F238E27FC236}">
                <a16:creationId xmlns:a16="http://schemas.microsoft.com/office/drawing/2014/main" id="{CA71F136-3F99-58A2-4CDD-A2BDEDAD63B7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70" r="13948"/>
          <a:stretch/>
        </p:blipFill>
        <p:spPr>
          <a:xfrm>
            <a:off x="419724" y="1161322"/>
            <a:ext cx="6250899" cy="5301842"/>
          </a:xfrm>
          <a:prstGeom prst="rect">
            <a:avLst/>
          </a:prstGeom>
        </p:spPr>
      </p:pic>
      <p:cxnSp>
        <p:nvCxnSpPr>
          <p:cNvPr id="12" name="Conector recto 11">
            <a:extLst>
              <a:ext uri="{FF2B5EF4-FFF2-40B4-BE49-F238E27FC236}">
                <a16:creationId xmlns:a16="http://schemas.microsoft.com/office/drawing/2014/main" id="{D916F013-F653-9945-1833-38EA24C94738}"/>
              </a:ext>
            </a:extLst>
          </p:cNvPr>
          <p:cNvCxnSpPr>
            <a:cxnSpLocks/>
          </p:cNvCxnSpPr>
          <p:nvPr/>
        </p:nvCxnSpPr>
        <p:spPr>
          <a:xfrm>
            <a:off x="6879421" y="5831174"/>
            <a:ext cx="1319135" cy="0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2049532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33C1D0D4-6130-F261-3CCA-FC1FC10941CF}"/>
              </a:ext>
            </a:extLst>
          </p:cNvPr>
          <p:cNvSpPr txBox="1"/>
          <p:nvPr/>
        </p:nvSpPr>
        <p:spPr>
          <a:xfrm>
            <a:off x="6864431" y="2673071"/>
            <a:ext cx="4294311" cy="29668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2500"/>
              </a:lnSpc>
            </a:pPr>
            <a:r>
              <a:rPr lang="es-MX" dirty="0">
                <a:latin typeface="Nunito Light" pitchFamily="2" charset="0"/>
              </a:rPr>
              <a:t>A todos los servidores públicos y colaboradores vinculados a la Agencia Nacional de Infraestructura - ANI, sin distingo de cargo o ubicación geográfica. Igualmente, a las entidades, empresas proveedoras y partes interesadas de la Entidad, a quienes se les da a conocer su contenido para que se hagan partícipes del mismo. </a:t>
            </a:r>
          </a:p>
        </p:txBody>
      </p:sp>
      <p:sp>
        <p:nvSpPr>
          <p:cNvPr id="5" name="Título 3">
            <a:extLst>
              <a:ext uri="{FF2B5EF4-FFF2-40B4-BE49-F238E27FC236}">
                <a16:creationId xmlns:a16="http://schemas.microsoft.com/office/drawing/2014/main" id="{D5ADE55A-BDE5-E7F3-1869-7509D80FED42}"/>
              </a:ext>
            </a:extLst>
          </p:cNvPr>
          <p:cNvSpPr txBox="1">
            <a:spLocks/>
          </p:cNvSpPr>
          <p:nvPr/>
        </p:nvSpPr>
        <p:spPr>
          <a:xfrm>
            <a:off x="1138188" y="1784212"/>
            <a:ext cx="4573063" cy="714544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0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ts val="2500"/>
              </a:lnSpc>
            </a:pPr>
            <a:r>
              <a:rPr lang="es-MX" sz="2000" dirty="0">
                <a:solidFill>
                  <a:srgbClr val="D9723E"/>
                </a:solidFill>
                <a:latin typeface="Nunito Black" pitchFamily="2" charset="0"/>
              </a:rPr>
              <a:t>¿Por qué debemos tener un Código de Integridad? 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09B16A76-1926-BE6D-5C6F-29183796A4F4}"/>
              </a:ext>
            </a:extLst>
          </p:cNvPr>
          <p:cNvSpPr txBox="1"/>
          <p:nvPr/>
        </p:nvSpPr>
        <p:spPr>
          <a:xfrm>
            <a:off x="1138188" y="5988540"/>
            <a:ext cx="478292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MX" sz="1200" b="1" dirty="0">
                <a:latin typeface="Nunito Light" pitchFamily="2" charset="0"/>
              </a:rPr>
              <a:t>2</a:t>
            </a:r>
            <a:r>
              <a:rPr lang="es-MX" sz="1200" dirty="0">
                <a:latin typeface="Nunito Light" pitchFamily="2" charset="0"/>
              </a:rPr>
              <a:t>  Manual de Inducción ANI </a:t>
            </a:r>
            <a:endParaRPr lang="es-CO" sz="1200" dirty="0">
              <a:latin typeface="Nunito Light" pitchFamily="2" charset="0"/>
            </a:endParaRP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C7D02F51-A7FB-53E9-0D29-DE6ABC884CCA}"/>
              </a:ext>
            </a:extLst>
          </p:cNvPr>
          <p:cNvSpPr txBox="1"/>
          <p:nvPr/>
        </p:nvSpPr>
        <p:spPr>
          <a:xfrm>
            <a:off x="1138189" y="2673071"/>
            <a:ext cx="5217641" cy="29668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2500"/>
              </a:lnSpc>
            </a:pPr>
            <a:r>
              <a:rPr lang="es-MX" dirty="0">
                <a:latin typeface="Nunito Light" pitchFamily="2" charset="0"/>
              </a:rPr>
              <a:t>Porque en la búsqueda de identidad y responsabilidad social de los servidores públicos, la Agencia Nacional de Infraestructura -ANI, debe adoptar y fortalecer los valores éticos de los miembros que la integran. </a:t>
            </a:r>
          </a:p>
          <a:p>
            <a:pPr>
              <a:lnSpc>
                <a:spcPts val="2500"/>
              </a:lnSpc>
            </a:pPr>
            <a:r>
              <a:rPr lang="es-MX" dirty="0">
                <a:latin typeface="Nunito Light" pitchFamily="2" charset="0"/>
              </a:rPr>
              <a:t>Porque así mismo se define lo que la organización espera de sus servidores y colaboradores, independientemente de su trabajo, formación y/o cargo desempeñado. </a:t>
            </a:r>
            <a:r>
              <a:rPr lang="es-MX" sz="1400" dirty="0">
                <a:latin typeface="Nunito Light" pitchFamily="2" charset="0"/>
              </a:rPr>
              <a:t>2</a:t>
            </a:r>
            <a:endParaRPr lang="es-MX" dirty="0">
              <a:latin typeface="Nunito Light" pitchFamily="2" charset="0"/>
            </a:endParaRPr>
          </a:p>
        </p:txBody>
      </p:sp>
      <p:sp>
        <p:nvSpPr>
          <p:cNvPr id="3" name="Título 3">
            <a:extLst>
              <a:ext uri="{FF2B5EF4-FFF2-40B4-BE49-F238E27FC236}">
                <a16:creationId xmlns:a16="http://schemas.microsoft.com/office/drawing/2014/main" id="{6ADA4D7A-C548-5E8B-C704-4C645078C159}"/>
              </a:ext>
            </a:extLst>
          </p:cNvPr>
          <p:cNvSpPr txBox="1">
            <a:spLocks/>
          </p:cNvSpPr>
          <p:nvPr/>
        </p:nvSpPr>
        <p:spPr>
          <a:xfrm>
            <a:off x="6864431" y="1784212"/>
            <a:ext cx="2954126" cy="714544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0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ts val="2500"/>
              </a:lnSpc>
            </a:pPr>
            <a:r>
              <a:rPr lang="es-MX" dirty="0">
                <a:solidFill>
                  <a:srgbClr val="D9723E"/>
                </a:solidFill>
                <a:latin typeface="Nunito Black" pitchFamily="2" charset="0"/>
              </a:rPr>
              <a:t>¿A quiénes se aplica este Código? </a:t>
            </a:r>
          </a:p>
        </p:txBody>
      </p:sp>
      <p:cxnSp>
        <p:nvCxnSpPr>
          <p:cNvPr id="6" name="Conector recto 5">
            <a:extLst>
              <a:ext uri="{FF2B5EF4-FFF2-40B4-BE49-F238E27FC236}">
                <a16:creationId xmlns:a16="http://schemas.microsoft.com/office/drawing/2014/main" id="{BE93399C-83E6-6B7A-4B30-A143E564E6C1}"/>
              </a:ext>
            </a:extLst>
          </p:cNvPr>
          <p:cNvCxnSpPr>
            <a:cxnSpLocks/>
          </p:cNvCxnSpPr>
          <p:nvPr/>
        </p:nvCxnSpPr>
        <p:spPr>
          <a:xfrm>
            <a:off x="1138188" y="5831174"/>
            <a:ext cx="1319135" cy="0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91790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Rectángulo: esquinas redondeadas 36">
            <a:extLst>
              <a:ext uri="{FF2B5EF4-FFF2-40B4-BE49-F238E27FC236}">
                <a16:creationId xmlns:a16="http://schemas.microsoft.com/office/drawing/2014/main" id="{9F03D46C-37A4-DFCC-C7A9-DA46F20E1D07}"/>
              </a:ext>
            </a:extLst>
          </p:cNvPr>
          <p:cNvSpPr/>
          <p:nvPr/>
        </p:nvSpPr>
        <p:spPr>
          <a:xfrm>
            <a:off x="7751458" y="3608342"/>
            <a:ext cx="1495339" cy="1211101"/>
          </a:xfrm>
          <a:prstGeom prst="roundRect">
            <a:avLst>
              <a:gd name="adj" fmla="val 7546"/>
            </a:avLst>
          </a:prstGeom>
          <a:solidFill>
            <a:srgbClr val="99FF6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33C1D0D4-6130-F261-3CCA-FC1FC10941CF}"/>
              </a:ext>
            </a:extLst>
          </p:cNvPr>
          <p:cNvSpPr txBox="1"/>
          <p:nvPr/>
        </p:nvSpPr>
        <p:spPr>
          <a:xfrm>
            <a:off x="954737" y="2707775"/>
            <a:ext cx="3236855" cy="36080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2500"/>
              </a:lnSpc>
            </a:pPr>
            <a:r>
              <a:rPr lang="es-MX" dirty="0">
                <a:latin typeface="Nunito Light" pitchFamily="2" charset="0"/>
              </a:rPr>
              <a:t>Los valores hacen referencia a la forma de ser y actuar de las personas que son altamente deseables como atributos o cualidades propias y de los demás, por cuanto posibilitan la construcción de una convivencia gratificante en el marco de la dignidad humana, pues permiten llevar a la práctica los principios éticos. </a:t>
            </a:r>
          </a:p>
        </p:txBody>
      </p:sp>
      <p:sp>
        <p:nvSpPr>
          <p:cNvPr id="8" name="Título 3">
            <a:extLst>
              <a:ext uri="{FF2B5EF4-FFF2-40B4-BE49-F238E27FC236}">
                <a16:creationId xmlns:a16="http://schemas.microsoft.com/office/drawing/2014/main" id="{E2182D50-2E98-6629-F5F6-B788EB931E89}"/>
              </a:ext>
            </a:extLst>
          </p:cNvPr>
          <p:cNvSpPr txBox="1">
            <a:spLocks/>
          </p:cNvSpPr>
          <p:nvPr/>
        </p:nvSpPr>
        <p:spPr>
          <a:xfrm>
            <a:off x="954737" y="1300679"/>
            <a:ext cx="4782927" cy="68583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0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MX" sz="4000" b="0" dirty="0">
                <a:solidFill>
                  <a:schemeClr val="tx1">
                    <a:lumMod val="90000"/>
                    <a:lumOff val="10000"/>
                  </a:schemeClr>
                </a:solidFill>
                <a:latin typeface="Nunito Black" pitchFamily="2" charset="0"/>
              </a:rPr>
              <a:t>Valores de la ANI</a:t>
            </a:r>
            <a:endParaRPr lang="es-CO" sz="4000" b="0" dirty="0">
              <a:solidFill>
                <a:schemeClr val="tx1">
                  <a:lumMod val="90000"/>
                  <a:lumOff val="10000"/>
                </a:schemeClr>
              </a:solidFill>
              <a:latin typeface="Nunito Black" pitchFamily="2" charset="0"/>
            </a:endParaRPr>
          </a:p>
        </p:txBody>
      </p:sp>
      <p:sp>
        <p:nvSpPr>
          <p:cNvPr id="9" name="Título 3">
            <a:extLst>
              <a:ext uri="{FF2B5EF4-FFF2-40B4-BE49-F238E27FC236}">
                <a16:creationId xmlns:a16="http://schemas.microsoft.com/office/drawing/2014/main" id="{669D3E1C-E8B8-08B3-E9AE-97915376D624}"/>
              </a:ext>
            </a:extLst>
          </p:cNvPr>
          <p:cNvSpPr txBox="1">
            <a:spLocks/>
          </p:cNvSpPr>
          <p:nvPr/>
        </p:nvSpPr>
        <p:spPr>
          <a:xfrm>
            <a:off x="954737" y="2200065"/>
            <a:ext cx="2493000" cy="50771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0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MX" sz="2800" b="0" dirty="0">
                <a:solidFill>
                  <a:srgbClr val="D9723E"/>
                </a:solidFill>
                <a:latin typeface="Nunito Black" pitchFamily="2" charset="0"/>
              </a:rPr>
              <a:t>Valores</a:t>
            </a:r>
            <a:endParaRPr lang="es-CO" sz="2800" b="0" dirty="0">
              <a:solidFill>
                <a:srgbClr val="D9723E"/>
              </a:solidFill>
              <a:latin typeface="Nunito Black" pitchFamily="2" charset="0"/>
            </a:endParaRP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50FEA7E5-131F-E535-EF2B-A850A6EF8183}"/>
              </a:ext>
            </a:extLst>
          </p:cNvPr>
          <p:cNvSpPr txBox="1"/>
          <p:nvPr/>
        </p:nvSpPr>
        <p:spPr>
          <a:xfrm>
            <a:off x="5261548" y="2437033"/>
            <a:ext cx="5975715" cy="104323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2500"/>
              </a:lnSpc>
            </a:pPr>
            <a:r>
              <a:rPr lang="es-MX" sz="1700" dirty="0">
                <a:latin typeface="Nunito Light" pitchFamily="2" charset="0"/>
              </a:rPr>
              <a:t>Los valores priorizados en la ANI para el código de integridad son </a:t>
            </a:r>
            <a:r>
              <a:rPr lang="es-MX" sz="1700" dirty="0">
                <a:latin typeface="Nunito Black" pitchFamily="2" charset="0"/>
              </a:rPr>
              <a:t>la honestidad, el respeto, el compromiso, la diligencia, la justicia y la cooperación. </a:t>
            </a:r>
          </a:p>
        </p:txBody>
      </p:sp>
      <p:sp>
        <p:nvSpPr>
          <p:cNvPr id="36" name="Rectángulo: esquinas redondeadas 35">
            <a:extLst>
              <a:ext uri="{FF2B5EF4-FFF2-40B4-BE49-F238E27FC236}">
                <a16:creationId xmlns:a16="http://schemas.microsoft.com/office/drawing/2014/main" id="{BC8DFB03-376B-2C08-CB74-A53ECCEC0557}"/>
              </a:ext>
            </a:extLst>
          </p:cNvPr>
          <p:cNvSpPr/>
          <p:nvPr/>
        </p:nvSpPr>
        <p:spPr>
          <a:xfrm>
            <a:off x="6100426" y="3614805"/>
            <a:ext cx="1495339" cy="1211101"/>
          </a:xfrm>
          <a:prstGeom prst="roundRect">
            <a:avLst>
              <a:gd name="adj" fmla="val 7546"/>
            </a:avLst>
          </a:prstGeom>
          <a:solidFill>
            <a:srgbClr val="FFFF6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pic>
        <p:nvPicPr>
          <p:cNvPr id="12" name="Gráfico 11" descr="Cuidado contorno">
            <a:extLst>
              <a:ext uri="{FF2B5EF4-FFF2-40B4-BE49-F238E27FC236}">
                <a16:creationId xmlns:a16="http://schemas.microsoft.com/office/drawing/2014/main" id="{B4F79DC8-EDAA-DE38-45F1-2C9B9EFE9A3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6488333" y="3744507"/>
            <a:ext cx="719525" cy="719525"/>
          </a:xfrm>
          <a:prstGeom prst="rect">
            <a:avLst/>
          </a:prstGeom>
        </p:spPr>
      </p:pic>
      <p:sp>
        <p:nvSpPr>
          <p:cNvPr id="24" name="CuadroTexto 23">
            <a:extLst>
              <a:ext uri="{FF2B5EF4-FFF2-40B4-BE49-F238E27FC236}">
                <a16:creationId xmlns:a16="http://schemas.microsoft.com/office/drawing/2014/main" id="{2F3C05B3-E63B-B537-3D46-336233EB587B}"/>
              </a:ext>
            </a:extLst>
          </p:cNvPr>
          <p:cNvSpPr txBox="1"/>
          <p:nvPr/>
        </p:nvSpPr>
        <p:spPr>
          <a:xfrm>
            <a:off x="6100426" y="4353176"/>
            <a:ext cx="1495339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MX" sz="1600" dirty="0">
                <a:latin typeface="Nunito Black" pitchFamily="2" charset="0"/>
              </a:rPr>
              <a:t>honestidad</a:t>
            </a:r>
            <a:endParaRPr lang="es-CO" sz="1600" dirty="0"/>
          </a:p>
        </p:txBody>
      </p:sp>
      <p:sp>
        <p:nvSpPr>
          <p:cNvPr id="25" name="CuadroTexto 24">
            <a:extLst>
              <a:ext uri="{FF2B5EF4-FFF2-40B4-BE49-F238E27FC236}">
                <a16:creationId xmlns:a16="http://schemas.microsoft.com/office/drawing/2014/main" id="{FB10F2D4-466F-8284-7F52-F6CCD63DA876}"/>
              </a:ext>
            </a:extLst>
          </p:cNvPr>
          <p:cNvSpPr txBox="1"/>
          <p:nvPr/>
        </p:nvSpPr>
        <p:spPr>
          <a:xfrm>
            <a:off x="7915500" y="4353176"/>
            <a:ext cx="1167255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MX" sz="1600" dirty="0">
                <a:latin typeface="Nunito Black" pitchFamily="2" charset="0"/>
              </a:rPr>
              <a:t>respeto</a:t>
            </a:r>
            <a:endParaRPr lang="es-CO" sz="1600" dirty="0"/>
          </a:p>
        </p:txBody>
      </p:sp>
      <p:pic>
        <p:nvPicPr>
          <p:cNvPr id="31" name="Gráfico 30" descr="Manos aplaudiendo contorno">
            <a:extLst>
              <a:ext uri="{FF2B5EF4-FFF2-40B4-BE49-F238E27FC236}">
                <a16:creationId xmlns:a16="http://schemas.microsoft.com/office/drawing/2014/main" id="{2A1A018E-CB0A-9477-D49A-3BC60D0ABC5E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8139365" y="3744507"/>
            <a:ext cx="719525" cy="719525"/>
          </a:xfrm>
          <a:prstGeom prst="rect">
            <a:avLst/>
          </a:prstGeom>
        </p:spPr>
      </p:pic>
      <p:sp>
        <p:nvSpPr>
          <p:cNvPr id="38" name="Rectángulo: esquinas redondeadas 37">
            <a:extLst>
              <a:ext uri="{FF2B5EF4-FFF2-40B4-BE49-F238E27FC236}">
                <a16:creationId xmlns:a16="http://schemas.microsoft.com/office/drawing/2014/main" id="{530C8EE0-3BAC-9330-6BD0-7114C66F9E0B}"/>
              </a:ext>
            </a:extLst>
          </p:cNvPr>
          <p:cNvSpPr/>
          <p:nvPr/>
        </p:nvSpPr>
        <p:spPr>
          <a:xfrm>
            <a:off x="9410839" y="3614805"/>
            <a:ext cx="1495339" cy="1211101"/>
          </a:xfrm>
          <a:prstGeom prst="roundRect">
            <a:avLst>
              <a:gd name="adj" fmla="val 7546"/>
            </a:avLst>
          </a:prstGeom>
          <a:solidFill>
            <a:srgbClr val="3FCD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pic>
        <p:nvPicPr>
          <p:cNvPr id="39" name="Gráfico 38" descr="Apretón de manos contorno">
            <a:extLst>
              <a:ext uri="{FF2B5EF4-FFF2-40B4-BE49-F238E27FC236}">
                <a16:creationId xmlns:a16="http://schemas.microsoft.com/office/drawing/2014/main" id="{75E20854-201A-866E-9C14-2D9AB8CF02F8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9775054" y="3744507"/>
            <a:ext cx="719525" cy="719525"/>
          </a:xfrm>
          <a:prstGeom prst="rect">
            <a:avLst/>
          </a:prstGeom>
        </p:spPr>
      </p:pic>
      <p:sp>
        <p:nvSpPr>
          <p:cNvPr id="40" name="CuadroTexto 39">
            <a:extLst>
              <a:ext uri="{FF2B5EF4-FFF2-40B4-BE49-F238E27FC236}">
                <a16:creationId xmlns:a16="http://schemas.microsoft.com/office/drawing/2014/main" id="{13B71EEB-1FC7-1658-AE1F-9975669F1614}"/>
              </a:ext>
            </a:extLst>
          </p:cNvPr>
          <p:cNvSpPr txBox="1"/>
          <p:nvPr/>
        </p:nvSpPr>
        <p:spPr>
          <a:xfrm>
            <a:off x="9410839" y="4353176"/>
            <a:ext cx="1495339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MX" sz="1600" dirty="0">
                <a:latin typeface="Nunito Black" pitchFamily="2" charset="0"/>
              </a:rPr>
              <a:t>compromiso</a:t>
            </a:r>
            <a:endParaRPr lang="es-CO" sz="1600" dirty="0"/>
          </a:p>
        </p:txBody>
      </p:sp>
      <p:sp>
        <p:nvSpPr>
          <p:cNvPr id="41" name="Rectángulo: esquinas redondeadas 40">
            <a:extLst>
              <a:ext uri="{FF2B5EF4-FFF2-40B4-BE49-F238E27FC236}">
                <a16:creationId xmlns:a16="http://schemas.microsoft.com/office/drawing/2014/main" id="{497EE456-660F-9DB3-901D-1CB75D72E933}"/>
              </a:ext>
            </a:extLst>
          </p:cNvPr>
          <p:cNvSpPr/>
          <p:nvPr/>
        </p:nvSpPr>
        <p:spPr>
          <a:xfrm>
            <a:off x="6100426" y="4961991"/>
            <a:ext cx="1495339" cy="1211101"/>
          </a:xfrm>
          <a:prstGeom prst="roundRect">
            <a:avLst>
              <a:gd name="adj" fmla="val 7546"/>
            </a:avLst>
          </a:prstGeom>
          <a:solidFill>
            <a:srgbClr val="FF66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43" name="CuadroTexto 42">
            <a:extLst>
              <a:ext uri="{FF2B5EF4-FFF2-40B4-BE49-F238E27FC236}">
                <a16:creationId xmlns:a16="http://schemas.microsoft.com/office/drawing/2014/main" id="{8C4D756E-9592-0589-E3F4-574D806A98F8}"/>
              </a:ext>
            </a:extLst>
          </p:cNvPr>
          <p:cNvSpPr txBox="1"/>
          <p:nvPr/>
        </p:nvSpPr>
        <p:spPr>
          <a:xfrm>
            <a:off x="6096000" y="5662262"/>
            <a:ext cx="1495339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MX" sz="1600" dirty="0">
                <a:latin typeface="Nunito Black" pitchFamily="2" charset="0"/>
              </a:rPr>
              <a:t>diligencia</a:t>
            </a:r>
            <a:endParaRPr lang="es-CO" sz="1600" dirty="0"/>
          </a:p>
        </p:txBody>
      </p:sp>
      <p:pic>
        <p:nvPicPr>
          <p:cNvPr id="44" name="Gráfico 43" descr="Investigación contorno">
            <a:extLst>
              <a:ext uri="{FF2B5EF4-FFF2-40B4-BE49-F238E27FC236}">
                <a16:creationId xmlns:a16="http://schemas.microsoft.com/office/drawing/2014/main" id="{1B0D10D3-909B-87E3-1D96-D589AF069ADA}"/>
              </a:ext>
            </a:extLst>
          </p:cNvPr>
          <p:cNvPicPr>
            <a:picLocks noChangeAspect="1"/>
          </p:cNvPicPr>
          <p:nvPr/>
        </p:nvPicPr>
        <p:blipFill>
          <a:blip r:embed="rId8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tretch>
            <a:fillRect/>
          </a:stretch>
        </p:blipFill>
        <p:spPr>
          <a:xfrm rot="20906662">
            <a:off x="6541335" y="5206628"/>
            <a:ext cx="604669" cy="604669"/>
          </a:xfrm>
          <a:prstGeom prst="rect">
            <a:avLst/>
          </a:prstGeom>
        </p:spPr>
      </p:pic>
      <p:sp>
        <p:nvSpPr>
          <p:cNvPr id="45" name="Rectángulo: esquinas redondeadas 44">
            <a:extLst>
              <a:ext uri="{FF2B5EF4-FFF2-40B4-BE49-F238E27FC236}">
                <a16:creationId xmlns:a16="http://schemas.microsoft.com/office/drawing/2014/main" id="{355DB59C-BE94-C21A-088D-83B045731684}"/>
              </a:ext>
            </a:extLst>
          </p:cNvPr>
          <p:cNvSpPr/>
          <p:nvPr/>
        </p:nvSpPr>
        <p:spPr>
          <a:xfrm>
            <a:off x="7751458" y="4959658"/>
            <a:ext cx="1495339" cy="1211101"/>
          </a:xfrm>
          <a:prstGeom prst="roundRect">
            <a:avLst>
              <a:gd name="adj" fmla="val 7546"/>
            </a:avLst>
          </a:prstGeom>
          <a:solidFill>
            <a:srgbClr val="FFCC6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47" name="CuadroTexto 46">
            <a:extLst>
              <a:ext uri="{FF2B5EF4-FFF2-40B4-BE49-F238E27FC236}">
                <a16:creationId xmlns:a16="http://schemas.microsoft.com/office/drawing/2014/main" id="{85CFB126-38D0-52CF-784F-E8215C6B284E}"/>
              </a:ext>
            </a:extLst>
          </p:cNvPr>
          <p:cNvSpPr txBox="1"/>
          <p:nvPr/>
        </p:nvSpPr>
        <p:spPr>
          <a:xfrm>
            <a:off x="7751458" y="5701036"/>
            <a:ext cx="1495339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MX" sz="1600" dirty="0">
                <a:latin typeface="Nunito Black" pitchFamily="2" charset="0"/>
              </a:rPr>
              <a:t>justicia</a:t>
            </a:r>
            <a:endParaRPr lang="es-CO" sz="1600" dirty="0"/>
          </a:p>
        </p:txBody>
      </p:sp>
      <p:pic>
        <p:nvPicPr>
          <p:cNvPr id="48" name="Gráfico 47" descr="Pesos desiguales contorno">
            <a:extLst>
              <a:ext uri="{FF2B5EF4-FFF2-40B4-BE49-F238E27FC236}">
                <a16:creationId xmlns:a16="http://schemas.microsoft.com/office/drawing/2014/main" id="{98DB8813-716B-9191-56CB-8806C10776C7}"/>
              </a:ext>
            </a:extLst>
          </p:cNvPr>
          <p:cNvPicPr>
            <a:picLocks noChangeAspect="1"/>
          </p:cNvPicPr>
          <p:nvPr/>
        </p:nvPicPr>
        <p:blipFill>
          <a:blip r:embed="rId10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1"/>
              </a:ext>
            </a:extLst>
          </a:blip>
          <a:stretch>
            <a:fillRect/>
          </a:stretch>
        </p:blipFill>
        <p:spPr>
          <a:xfrm>
            <a:off x="8165858" y="5125708"/>
            <a:ext cx="666539" cy="666539"/>
          </a:xfrm>
          <a:prstGeom prst="rect">
            <a:avLst/>
          </a:prstGeom>
        </p:spPr>
      </p:pic>
      <p:sp>
        <p:nvSpPr>
          <p:cNvPr id="49" name="Rectángulo: esquinas redondeadas 48">
            <a:extLst>
              <a:ext uri="{FF2B5EF4-FFF2-40B4-BE49-F238E27FC236}">
                <a16:creationId xmlns:a16="http://schemas.microsoft.com/office/drawing/2014/main" id="{C47D47E3-CD3B-4DEC-1592-2C0774D5F897}"/>
              </a:ext>
            </a:extLst>
          </p:cNvPr>
          <p:cNvSpPr/>
          <p:nvPr/>
        </p:nvSpPr>
        <p:spPr>
          <a:xfrm>
            <a:off x="9409158" y="4959658"/>
            <a:ext cx="1495339" cy="1211101"/>
          </a:xfrm>
          <a:prstGeom prst="roundRect">
            <a:avLst>
              <a:gd name="adj" fmla="val 7546"/>
            </a:avLst>
          </a:prstGeom>
          <a:solidFill>
            <a:srgbClr val="CC66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pic>
        <p:nvPicPr>
          <p:cNvPr id="50" name="Gráfico 49" descr="Piezas de rompecabezas contorno">
            <a:extLst>
              <a:ext uri="{FF2B5EF4-FFF2-40B4-BE49-F238E27FC236}">
                <a16:creationId xmlns:a16="http://schemas.microsoft.com/office/drawing/2014/main" id="{F6C3F730-4A5D-F70A-E288-B79134A8BE4B}"/>
              </a:ext>
            </a:extLst>
          </p:cNvPr>
          <p:cNvPicPr>
            <a:picLocks noChangeAspect="1"/>
          </p:cNvPicPr>
          <p:nvPr/>
        </p:nvPicPr>
        <p:blipFill>
          <a:blip r:embed="rId12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3"/>
              </a:ext>
            </a:extLst>
          </a:blip>
          <a:stretch>
            <a:fillRect/>
          </a:stretch>
        </p:blipFill>
        <p:spPr>
          <a:xfrm>
            <a:off x="9823558" y="5125709"/>
            <a:ext cx="666538" cy="666538"/>
          </a:xfrm>
          <a:prstGeom prst="rect">
            <a:avLst/>
          </a:prstGeom>
        </p:spPr>
      </p:pic>
      <p:sp>
        <p:nvSpPr>
          <p:cNvPr id="51" name="CuadroTexto 50">
            <a:extLst>
              <a:ext uri="{FF2B5EF4-FFF2-40B4-BE49-F238E27FC236}">
                <a16:creationId xmlns:a16="http://schemas.microsoft.com/office/drawing/2014/main" id="{97B38868-D326-92C9-FDFB-2D1EEFC0E0E5}"/>
              </a:ext>
            </a:extLst>
          </p:cNvPr>
          <p:cNvSpPr txBox="1"/>
          <p:nvPr/>
        </p:nvSpPr>
        <p:spPr>
          <a:xfrm>
            <a:off x="9409158" y="5701036"/>
            <a:ext cx="1495339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MX" sz="1600" dirty="0">
                <a:latin typeface="Nunito Black" pitchFamily="2" charset="0"/>
              </a:rPr>
              <a:t>cooperación</a:t>
            </a:r>
            <a:endParaRPr lang="es-CO" sz="1600" dirty="0"/>
          </a:p>
        </p:txBody>
      </p:sp>
    </p:spTree>
    <p:extLst>
      <p:ext uri="{BB962C8B-B14F-4D97-AF65-F5344CB8AC3E}">
        <p14:creationId xmlns:p14="http://schemas.microsoft.com/office/powerpoint/2010/main" val="178498873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ángulo: esquinas redondeadas 14">
            <a:extLst>
              <a:ext uri="{FF2B5EF4-FFF2-40B4-BE49-F238E27FC236}">
                <a16:creationId xmlns:a16="http://schemas.microsoft.com/office/drawing/2014/main" id="{26C3A81E-0E10-A1BF-C2F1-9292DDF97180}"/>
              </a:ext>
            </a:extLst>
          </p:cNvPr>
          <p:cNvSpPr/>
          <p:nvPr/>
        </p:nvSpPr>
        <p:spPr>
          <a:xfrm>
            <a:off x="1331926" y="1013527"/>
            <a:ext cx="10502266" cy="5634016"/>
          </a:xfrm>
          <a:prstGeom prst="roundRect">
            <a:avLst>
              <a:gd name="adj" fmla="val 2418"/>
            </a:avLst>
          </a:prstGeom>
          <a:solidFill>
            <a:schemeClr val="bg1"/>
          </a:solidFill>
          <a:ln w="28575">
            <a:solidFill>
              <a:srgbClr val="FFFF6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36" name="Rectángulo: esquinas redondeadas 35">
            <a:extLst>
              <a:ext uri="{FF2B5EF4-FFF2-40B4-BE49-F238E27FC236}">
                <a16:creationId xmlns:a16="http://schemas.microsoft.com/office/drawing/2014/main" id="{BC8DFB03-376B-2C08-CB74-A53ECCEC0557}"/>
              </a:ext>
            </a:extLst>
          </p:cNvPr>
          <p:cNvSpPr/>
          <p:nvPr/>
        </p:nvSpPr>
        <p:spPr>
          <a:xfrm>
            <a:off x="507996" y="1189029"/>
            <a:ext cx="1718369" cy="1314162"/>
          </a:xfrm>
          <a:prstGeom prst="roundRect">
            <a:avLst>
              <a:gd name="adj" fmla="val 7546"/>
            </a:avLst>
          </a:prstGeom>
          <a:solidFill>
            <a:srgbClr val="FFFF6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pic>
        <p:nvPicPr>
          <p:cNvPr id="12" name="Gráfico 11" descr="Cuidado contorno">
            <a:extLst>
              <a:ext uri="{FF2B5EF4-FFF2-40B4-BE49-F238E27FC236}">
                <a16:creationId xmlns:a16="http://schemas.microsoft.com/office/drawing/2014/main" id="{B4F79DC8-EDAA-DE38-45F1-2C9B9EFE9A3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784223" y="1338164"/>
            <a:ext cx="1015892" cy="1015892"/>
          </a:xfrm>
          <a:prstGeom prst="rect">
            <a:avLst/>
          </a:prstGeom>
        </p:spPr>
      </p:pic>
      <p:sp>
        <p:nvSpPr>
          <p:cNvPr id="13" name="Rectángulo: esquinas redondeadas 12">
            <a:extLst>
              <a:ext uri="{FF2B5EF4-FFF2-40B4-BE49-F238E27FC236}">
                <a16:creationId xmlns:a16="http://schemas.microsoft.com/office/drawing/2014/main" id="{34DE40F7-E224-2152-5FC0-17A2F7FD1970}"/>
              </a:ext>
            </a:extLst>
          </p:cNvPr>
          <p:cNvSpPr/>
          <p:nvPr/>
        </p:nvSpPr>
        <p:spPr>
          <a:xfrm>
            <a:off x="507996" y="6276524"/>
            <a:ext cx="1718367" cy="93320"/>
          </a:xfrm>
          <a:prstGeom prst="roundRect">
            <a:avLst>
              <a:gd name="adj" fmla="val 20572"/>
            </a:avLst>
          </a:prstGeom>
          <a:solidFill>
            <a:srgbClr val="FFFF6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16" name="Rectángulo: esquinas redondeadas 15">
            <a:extLst>
              <a:ext uri="{FF2B5EF4-FFF2-40B4-BE49-F238E27FC236}">
                <a16:creationId xmlns:a16="http://schemas.microsoft.com/office/drawing/2014/main" id="{966B7DDF-C46B-99CE-FCA2-0C3BDF4B4500}"/>
              </a:ext>
            </a:extLst>
          </p:cNvPr>
          <p:cNvSpPr/>
          <p:nvPr/>
        </p:nvSpPr>
        <p:spPr>
          <a:xfrm>
            <a:off x="507995" y="2503191"/>
            <a:ext cx="1718369" cy="3773333"/>
          </a:xfrm>
          <a:prstGeom prst="roundRect">
            <a:avLst>
              <a:gd name="adj" fmla="val 7546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17" name="CuadroTexto 16">
            <a:extLst>
              <a:ext uri="{FF2B5EF4-FFF2-40B4-BE49-F238E27FC236}">
                <a16:creationId xmlns:a16="http://schemas.microsoft.com/office/drawing/2014/main" id="{0935C0ED-ABD8-FA84-5501-18F617A157AB}"/>
              </a:ext>
            </a:extLst>
          </p:cNvPr>
          <p:cNvSpPr txBox="1"/>
          <p:nvPr/>
        </p:nvSpPr>
        <p:spPr>
          <a:xfrm>
            <a:off x="507996" y="3471783"/>
            <a:ext cx="1585847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MX" sz="1400" dirty="0">
                <a:latin typeface="Nunito Medium" pitchFamily="2" charset="0"/>
              </a:rPr>
              <a:t>Actúo siempre con fundamento en la verdad, cumpliendo mis deberes con transparencia y rectitud, y siempre favoreciendo el interés general. </a:t>
            </a:r>
          </a:p>
        </p:txBody>
      </p:sp>
      <p:sp>
        <p:nvSpPr>
          <p:cNvPr id="18" name="CuadroTexto 17">
            <a:extLst>
              <a:ext uri="{FF2B5EF4-FFF2-40B4-BE49-F238E27FC236}">
                <a16:creationId xmlns:a16="http://schemas.microsoft.com/office/drawing/2014/main" id="{3ACA29C6-F4C8-91CA-910D-AA537C78FC96}"/>
              </a:ext>
            </a:extLst>
          </p:cNvPr>
          <p:cNvSpPr txBox="1"/>
          <p:nvPr/>
        </p:nvSpPr>
        <p:spPr>
          <a:xfrm>
            <a:off x="507996" y="3061163"/>
            <a:ext cx="193295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MX" sz="2000" dirty="0">
                <a:latin typeface="Nunito Black" pitchFamily="2" charset="0"/>
              </a:rPr>
              <a:t>Honestidad</a:t>
            </a:r>
            <a:endParaRPr lang="es-CO" sz="2000" dirty="0"/>
          </a:p>
        </p:txBody>
      </p:sp>
      <p:sp>
        <p:nvSpPr>
          <p:cNvPr id="20" name="Rectángulo: esquinas redondeadas 19">
            <a:extLst>
              <a:ext uri="{FF2B5EF4-FFF2-40B4-BE49-F238E27FC236}">
                <a16:creationId xmlns:a16="http://schemas.microsoft.com/office/drawing/2014/main" id="{7A1A1020-8125-E16D-CE47-679993D6D4D3}"/>
              </a:ext>
            </a:extLst>
          </p:cNvPr>
          <p:cNvSpPr/>
          <p:nvPr/>
        </p:nvSpPr>
        <p:spPr>
          <a:xfrm>
            <a:off x="4394575" y="1309241"/>
            <a:ext cx="1718369" cy="408776"/>
          </a:xfrm>
          <a:prstGeom prst="roundRect">
            <a:avLst>
              <a:gd name="adj" fmla="val 7546"/>
            </a:avLst>
          </a:prstGeom>
          <a:solidFill>
            <a:srgbClr val="FFFF6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pic>
        <p:nvPicPr>
          <p:cNvPr id="21" name="Gráfico 20" descr="Marca de insignia1 con relleno sólido">
            <a:extLst>
              <a:ext uri="{FF2B5EF4-FFF2-40B4-BE49-F238E27FC236}">
                <a16:creationId xmlns:a16="http://schemas.microsoft.com/office/drawing/2014/main" id="{9B09DF0C-3A7D-EFF0-E5D1-23A4D5A4D90C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3897748" y="1282737"/>
            <a:ext cx="425897" cy="425897"/>
          </a:xfrm>
          <a:prstGeom prst="rect">
            <a:avLst/>
          </a:prstGeom>
        </p:spPr>
      </p:pic>
      <p:sp>
        <p:nvSpPr>
          <p:cNvPr id="22" name="Rectángulo: esquinas redondeadas 21">
            <a:extLst>
              <a:ext uri="{FF2B5EF4-FFF2-40B4-BE49-F238E27FC236}">
                <a16:creationId xmlns:a16="http://schemas.microsoft.com/office/drawing/2014/main" id="{7F6DD9BE-9D58-EBFA-5F92-E20CA6C7388C}"/>
              </a:ext>
            </a:extLst>
          </p:cNvPr>
          <p:cNvSpPr/>
          <p:nvPr/>
        </p:nvSpPr>
        <p:spPr>
          <a:xfrm>
            <a:off x="8767929" y="1295989"/>
            <a:ext cx="2113638" cy="408776"/>
          </a:xfrm>
          <a:prstGeom prst="roundRect">
            <a:avLst>
              <a:gd name="adj" fmla="val 7546"/>
            </a:avLst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pic>
        <p:nvPicPr>
          <p:cNvPr id="23" name="Gráfico 22" descr="Insignia de cruz con relleno sólido">
            <a:extLst>
              <a:ext uri="{FF2B5EF4-FFF2-40B4-BE49-F238E27FC236}">
                <a16:creationId xmlns:a16="http://schemas.microsoft.com/office/drawing/2014/main" id="{298BA8B9-783E-16FE-848B-C02C3642A2D1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8098915" y="1263153"/>
            <a:ext cx="465064" cy="465064"/>
          </a:xfrm>
          <a:prstGeom prst="rect">
            <a:avLst/>
          </a:prstGeom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C8771F3D-07EF-3BAF-797F-E5F02B19732E}"/>
              </a:ext>
            </a:extLst>
          </p:cNvPr>
          <p:cNvSpPr txBox="1"/>
          <p:nvPr/>
        </p:nvSpPr>
        <p:spPr>
          <a:xfrm>
            <a:off x="8175704" y="1335745"/>
            <a:ext cx="3233430" cy="49398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CO" sz="1600" dirty="0">
                <a:solidFill>
                  <a:schemeClr val="bg1"/>
                </a:solidFill>
                <a:latin typeface="Nunito Black" pitchFamily="2" charset="0"/>
              </a:rPr>
              <a:t>Lo que NO hago</a:t>
            </a:r>
          </a:p>
          <a:p>
            <a:endParaRPr lang="es-CO" sz="1300" dirty="0">
              <a:latin typeface="Nunito Black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sz="1300" dirty="0">
                <a:latin typeface="Nunito Black" pitchFamily="2" charset="0"/>
              </a:rPr>
              <a:t>No le doy trato preferencial a personas cercanas para favorecerlos </a:t>
            </a:r>
            <a:r>
              <a:rPr lang="es-MX" sz="1300" dirty="0">
                <a:latin typeface="Nunito Light" pitchFamily="2" charset="0"/>
              </a:rPr>
              <a:t>en un proceso en igualdad de condiciones.</a:t>
            </a:r>
            <a:br>
              <a:rPr lang="es-MX" sz="1300" dirty="0">
                <a:latin typeface="Nunito Light" pitchFamily="2" charset="0"/>
              </a:rPr>
            </a:br>
            <a:endParaRPr lang="es-MX" sz="1300" dirty="0">
              <a:latin typeface="Nunito Light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sz="1300" dirty="0">
                <a:latin typeface="Nunito Black" pitchFamily="2" charset="0"/>
              </a:rPr>
              <a:t>No acepto, ni solicito incentivos, favores, ni ningún otro tipo de beneficio </a:t>
            </a:r>
            <a:r>
              <a:rPr lang="es-MX" sz="1300" dirty="0">
                <a:latin typeface="Nunito Light" pitchFamily="2" charset="0"/>
              </a:rPr>
              <a:t>a y/o de personas o grupos que estén interesados en un proceso de toma de decisiones.</a:t>
            </a:r>
            <a:br>
              <a:rPr lang="es-MX" sz="1300" dirty="0">
                <a:latin typeface="Nunito Light" pitchFamily="2" charset="0"/>
              </a:rPr>
            </a:br>
            <a:endParaRPr lang="es-MX" sz="1300" dirty="0">
              <a:latin typeface="Nunito Light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sz="1300" dirty="0">
                <a:latin typeface="Nunito Black" pitchFamily="2" charset="0"/>
              </a:rPr>
              <a:t>No uso recursos públicos para fines personales relacionados con mi familia, mis estudios y mis pasatiempos </a:t>
            </a:r>
            <a:r>
              <a:rPr lang="es-MX" sz="1300" dirty="0">
                <a:latin typeface="Nunito Light" pitchFamily="2" charset="0"/>
              </a:rPr>
              <a:t>(esto incluye el tiempo de mi jornada laboral, los elementos y bienes asignados para cumplir con mi labor, entre otros).</a:t>
            </a:r>
            <a:br>
              <a:rPr lang="es-MX" sz="1300" dirty="0">
                <a:latin typeface="Nunito Light" pitchFamily="2" charset="0"/>
              </a:rPr>
            </a:br>
            <a:endParaRPr lang="es-MX" sz="1300" dirty="0">
              <a:latin typeface="Nunito Light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sz="1300" dirty="0">
                <a:latin typeface="Nunito Black" pitchFamily="2" charset="0"/>
              </a:rPr>
              <a:t>No hago publica ni comparto información que mantiene reserva o carácter confidencial.</a:t>
            </a:r>
            <a:endParaRPr lang="es-CO" sz="1300" dirty="0">
              <a:latin typeface="Nunito Black" pitchFamily="2" charset="0"/>
            </a:endParaRP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52B500D1-AD64-BDDB-806C-D6E00A8304D8}"/>
              </a:ext>
            </a:extLst>
          </p:cNvPr>
          <p:cNvSpPr txBox="1"/>
          <p:nvPr/>
        </p:nvSpPr>
        <p:spPr>
          <a:xfrm>
            <a:off x="2747562" y="1348997"/>
            <a:ext cx="5081029" cy="49398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CO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Nunito Black" pitchFamily="2" charset="0"/>
              </a:rPr>
              <a:t>Lo que hago</a:t>
            </a:r>
          </a:p>
          <a:p>
            <a:endParaRPr lang="es-CO" sz="1300" dirty="0">
              <a:latin typeface="Nunito Black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CO" sz="1300" dirty="0">
                <a:latin typeface="Nunito Black" pitchFamily="2" charset="0"/>
              </a:rPr>
              <a:t>Siempre digo la verdad, </a:t>
            </a:r>
            <a:r>
              <a:rPr lang="es-CO" sz="1300" dirty="0">
                <a:latin typeface="Nunito Light" pitchFamily="2" charset="0"/>
              </a:rPr>
              <a:t>incluso cuando cometo errores, porque es humano cometerlos, pero no es correcto esconderlos.</a:t>
            </a:r>
            <a:br>
              <a:rPr lang="es-CO" sz="1300" dirty="0">
                <a:latin typeface="Nunito Light" pitchFamily="2" charset="0"/>
              </a:rPr>
            </a:br>
            <a:endParaRPr lang="es-CO" sz="1300" dirty="0">
              <a:latin typeface="Nunito Light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CO" sz="1300" dirty="0">
                <a:latin typeface="Nunito Black" pitchFamily="2" charset="0"/>
              </a:rPr>
              <a:t>Cuando tengo dudas respecto a la aplicación de mis deberes busco orientación en las instancias pertinentes al interior de mi entidad. </a:t>
            </a:r>
            <a:r>
              <a:rPr lang="es-CO" sz="1300" dirty="0">
                <a:latin typeface="Nunito Light" pitchFamily="2" charset="0"/>
              </a:rPr>
              <a:t>Se vale no saberlo todo, y también se vale pedir ayuda.</a:t>
            </a:r>
            <a:br>
              <a:rPr lang="es-CO" sz="1300" dirty="0">
                <a:latin typeface="Nunito Light" pitchFamily="2" charset="0"/>
              </a:rPr>
            </a:br>
            <a:endParaRPr lang="es-CO" sz="1300" dirty="0">
              <a:latin typeface="Nunito Light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CO" sz="1300" dirty="0">
                <a:latin typeface="Nunito Black" pitchFamily="2" charset="0"/>
              </a:rPr>
              <a:t>Facilito el acceso a la información pública completa, </a:t>
            </a:r>
            <a:r>
              <a:rPr lang="es-CO" sz="1300" dirty="0">
                <a:latin typeface="Nunito Light" pitchFamily="2" charset="0"/>
              </a:rPr>
              <a:t>veraz, oportuna y comprensible a través de los medios destinados para ello.</a:t>
            </a:r>
            <a:br>
              <a:rPr lang="es-CO" sz="1300" dirty="0">
                <a:latin typeface="Nunito Light" pitchFamily="2" charset="0"/>
              </a:rPr>
            </a:br>
            <a:endParaRPr lang="es-CO" sz="1300" dirty="0">
              <a:latin typeface="Nunito Light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CO" sz="1300" dirty="0">
                <a:latin typeface="Nunito Black" pitchFamily="2" charset="0"/>
              </a:rPr>
              <a:t>Denuncio las faltas, delitos o violación de derechos </a:t>
            </a:r>
            <a:r>
              <a:rPr lang="es-CO" sz="1300" dirty="0">
                <a:latin typeface="Nunito Light" pitchFamily="2" charset="0"/>
              </a:rPr>
              <a:t>de los que tengo conocimiento en el ejercicio de mi cargo, siempre.</a:t>
            </a:r>
            <a:br>
              <a:rPr lang="es-CO" sz="1300" dirty="0">
                <a:latin typeface="Nunito Light" pitchFamily="2" charset="0"/>
              </a:rPr>
            </a:br>
            <a:endParaRPr lang="es-CO" sz="1300" dirty="0">
              <a:latin typeface="Nunito Light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CO" sz="1300" dirty="0">
                <a:latin typeface="Nunito Black" pitchFamily="2" charset="0"/>
              </a:rPr>
              <a:t>Apoyo y promuevo los espacios de participación </a:t>
            </a:r>
            <a:r>
              <a:rPr lang="es-CO" sz="1300" dirty="0">
                <a:latin typeface="Nunito Light" pitchFamily="2" charset="0"/>
              </a:rPr>
              <a:t/>
            </a:r>
            <a:br>
              <a:rPr lang="es-CO" sz="1300" dirty="0">
                <a:latin typeface="Nunito Light" pitchFamily="2" charset="0"/>
              </a:rPr>
            </a:br>
            <a:r>
              <a:rPr lang="es-CO" sz="1300" dirty="0">
                <a:latin typeface="Nunito Light" pitchFamily="2" charset="0"/>
              </a:rPr>
              <a:t>para que los ciudadanos hagan parte de la toma de decisiones que los afecten.</a:t>
            </a:r>
            <a:br>
              <a:rPr lang="es-CO" sz="1300" dirty="0">
                <a:latin typeface="Nunito Light" pitchFamily="2" charset="0"/>
              </a:rPr>
            </a:br>
            <a:endParaRPr lang="es-CO" sz="1300" dirty="0">
              <a:latin typeface="Nunito Light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sz="1300" dirty="0">
                <a:latin typeface="Nunito Black" pitchFamily="2" charset="0"/>
              </a:rPr>
              <a:t>Informo sobre cualquier conflicto de interés </a:t>
            </a:r>
            <a:r>
              <a:rPr lang="es-MX" sz="1300" dirty="0">
                <a:latin typeface="Nunito Light" pitchFamily="2" charset="0"/>
              </a:rPr>
              <a:t>en el </a:t>
            </a:r>
            <a:br>
              <a:rPr lang="es-MX" sz="1300" dirty="0">
                <a:latin typeface="Nunito Light" pitchFamily="2" charset="0"/>
              </a:rPr>
            </a:br>
            <a:r>
              <a:rPr lang="es-MX" sz="1300" dirty="0">
                <a:latin typeface="Nunito Light" pitchFamily="2" charset="0"/>
              </a:rPr>
              <a:t>que esté inmerso o del que tenga conocimiento.</a:t>
            </a:r>
            <a:endParaRPr lang="es-CO" sz="1300" dirty="0">
              <a:latin typeface="Nunito Light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645975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ángulo: esquinas redondeadas 14">
            <a:extLst>
              <a:ext uri="{FF2B5EF4-FFF2-40B4-BE49-F238E27FC236}">
                <a16:creationId xmlns:a16="http://schemas.microsoft.com/office/drawing/2014/main" id="{26C3A81E-0E10-A1BF-C2F1-9292DDF97180}"/>
              </a:ext>
            </a:extLst>
          </p:cNvPr>
          <p:cNvSpPr/>
          <p:nvPr/>
        </p:nvSpPr>
        <p:spPr>
          <a:xfrm>
            <a:off x="1331926" y="1013527"/>
            <a:ext cx="10502266" cy="5652316"/>
          </a:xfrm>
          <a:prstGeom prst="roundRect">
            <a:avLst>
              <a:gd name="adj" fmla="val 2418"/>
            </a:avLst>
          </a:prstGeom>
          <a:solidFill>
            <a:schemeClr val="bg1"/>
          </a:solidFill>
          <a:ln w="28575">
            <a:solidFill>
              <a:srgbClr val="99FF6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36" name="Rectángulo: esquinas redondeadas 35">
            <a:extLst>
              <a:ext uri="{FF2B5EF4-FFF2-40B4-BE49-F238E27FC236}">
                <a16:creationId xmlns:a16="http://schemas.microsoft.com/office/drawing/2014/main" id="{BC8DFB03-376B-2C08-CB74-A53ECCEC0557}"/>
              </a:ext>
            </a:extLst>
          </p:cNvPr>
          <p:cNvSpPr/>
          <p:nvPr/>
        </p:nvSpPr>
        <p:spPr>
          <a:xfrm>
            <a:off x="507996" y="1189029"/>
            <a:ext cx="1718369" cy="1314162"/>
          </a:xfrm>
          <a:prstGeom prst="roundRect">
            <a:avLst>
              <a:gd name="adj" fmla="val 7546"/>
            </a:avLst>
          </a:prstGeom>
          <a:solidFill>
            <a:srgbClr val="99FF6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13" name="Rectángulo: esquinas redondeadas 12">
            <a:extLst>
              <a:ext uri="{FF2B5EF4-FFF2-40B4-BE49-F238E27FC236}">
                <a16:creationId xmlns:a16="http://schemas.microsoft.com/office/drawing/2014/main" id="{34DE40F7-E224-2152-5FC0-17A2F7FD1970}"/>
              </a:ext>
            </a:extLst>
          </p:cNvPr>
          <p:cNvSpPr/>
          <p:nvPr/>
        </p:nvSpPr>
        <p:spPr>
          <a:xfrm>
            <a:off x="507996" y="6276524"/>
            <a:ext cx="1718367" cy="93320"/>
          </a:xfrm>
          <a:prstGeom prst="roundRect">
            <a:avLst>
              <a:gd name="adj" fmla="val 20572"/>
            </a:avLst>
          </a:prstGeom>
          <a:solidFill>
            <a:srgbClr val="99FF6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16" name="Rectángulo: esquinas redondeadas 15">
            <a:extLst>
              <a:ext uri="{FF2B5EF4-FFF2-40B4-BE49-F238E27FC236}">
                <a16:creationId xmlns:a16="http://schemas.microsoft.com/office/drawing/2014/main" id="{966B7DDF-C46B-99CE-FCA2-0C3BDF4B4500}"/>
              </a:ext>
            </a:extLst>
          </p:cNvPr>
          <p:cNvSpPr/>
          <p:nvPr/>
        </p:nvSpPr>
        <p:spPr>
          <a:xfrm>
            <a:off x="507995" y="2503191"/>
            <a:ext cx="1718369" cy="3773333"/>
          </a:xfrm>
          <a:prstGeom prst="roundRect">
            <a:avLst>
              <a:gd name="adj" fmla="val 7546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17" name="CuadroTexto 16">
            <a:extLst>
              <a:ext uri="{FF2B5EF4-FFF2-40B4-BE49-F238E27FC236}">
                <a16:creationId xmlns:a16="http://schemas.microsoft.com/office/drawing/2014/main" id="{0935C0ED-ABD8-FA84-5501-18F617A157AB}"/>
              </a:ext>
            </a:extLst>
          </p:cNvPr>
          <p:cNvSpPr txBox="1"/>
          <p:nvPr/>
        </p:nvSpPr>
        <p:spPr>
          <a:xfrm>
            <a:off x="507996" y="2924721"/>
            <a:ext cx="1932958" cy="33239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MX" sz="1400" dirty="0">
                <a:latin typeface="Nunito Medium" pitchFamily="2" charset="0"/>
              </a:rPr>
              <a:t>Reconozco, valoro y trato de manera digna a todas las personas, con sus virtudes y defectos, sin importar el origen, la raza, la religión, la edad, la orientación sexual, su estado de salud, su labor, su procedencia, títulos, que tengan una discapacidad o por cualquier otra condición.</a:t>
            </a:r>
          </a:p>
        </p:txBody>
      </p:sp>
      <p:sp>
        <p:nvSpPr>
          <p:cNvPr id="18" name="CuadroTexto 17">
            <a:extLst>
              <a:ext uri="{FF2B5EF4-FFF2-40B4-BE49-F238E27FC236}">
                <a16:creationId xmlns:a16="http://schemas.microsoft.com/office/drawing/2014/main" id="{3ACA29C6-F4C8-91CA-910D-AA537C78FC96}"/>
              </a:ext>
            </a:extLst>
          </p:cNvPr>
          <p:cNvSpPr txBox="1"/>
          <p:nvPr/>
        </p:nvSpPr>
        <p:spPr>
          <a:xfrm>
            <a:off x="507996" y="2580871"/>
            <a:ext cx="193295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MX" sz="2000" dirty="0">
                <a:latin typeface="Nunito Black" pitchFamily="2" charset="0"/>
              </a:rPr>
              <a:t>Respeto</a:t>
            </a:r>
            <a:endParaRPr lang="es-CO" sz="2000" dirty="0"/>
          </a:p>
        </p:txBody>
      </p:sp>
      <p:pic>
        <p:nvPicPr>
          <p:cNvPr id="2" name="Gráfico 1" descr="Manos aplaudiendo contorno">
            <a:extLst>
              <a:ext uri="{FF2B5EF4-FFF2-40B4-BE49-F238E27FC236}">
                <a16:creationId xmlns:a16="http://schemas.microsoft.com/office/drawing/2014/main" id="{7221BC20-2743-A7C7-504E-B4942A1F9530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845113" y="1408884"/>
            <a:ext cx="988861" cy="988861"/>
          </a:xfrm>
          <a:prstGeom prst="rect">
            <a:avLst/>
          </a:prstGeom>
        </p:spPr>
      </p:pic>
      <p:sp>
        <p:nvSpPr>
          <p:cNvPr id="4" name="Rectángulo: esquinas redondeadas 3">
            <a:extLst>
              <a:ext uri="{FF2B5EF4-FFF2-40B4-BE49-F238E27FC236}">
                <a16:creationId xmlns:a16="http://schemas.microsoft.com/office/drawing/2014/main" id="{1DE33007-2D2C-C636-0A35-6CA8C6C86500}"/>
              </a:ext>
            </a:extLst>
          </p:cNvPr>
          <p:cNvSpPr/>
          <p:nvPr/>
        </p:nvSpPr>
        <p:spPr>
          <a:xfrm>
            <a:off x="4273049" y="2090446"/>
            <a:ext cx="1718369" cy="408776"/>
          </a:xfrm>
          <a:prstGeom prst="roundRect">
            <a:avLst>
              <a:gd name="adj" fmla="val 7546"/>
            </a:avLst>
          </a:prstGeom>
          <a:solidFill>
            <a:srgbClr val="99FF6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pic>
        <p:nvPicPr>
          <p:cNvPr id="6" name="Gráfico 5" descr="Marca de insignia1 con relleno sólido">
            <a:extLst>
              <a:ext uri="{FF2B5EF4-FFF2-40B4-BE49-F238E27FC236}">
                <a16:creationId xmlns:a16="http://schemas.microsoft.com/office/drawing/2014/main" id="{7F29CB0D-3A8F-147F-A924-EA041EC877B6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3738722" y="2090446"/>
            <a:ext cx="425897" cy="425897"/>
          </a:xfrm>
          <a:prstGeom prst="rect">
            <a:avLst/>
          </a:prstGeom>
        </p:spPr>
      </p:pic>
      <p:sp>
        <p:nvSpPr>
          <p:cNvPr id="7" name="Rectángulo: esquinas redondeadas 6">
            <a:extLst>
              <a:ext uri="{FF2B5EF4-FFF2-40B4-BE49-F238E27FC236}">
                <a16:creationId xmlns:a16="http://schemas.microsoft.com/office/drawing/2014/main" id="{6FCCF8D8-A1BC-7B71-27ED-75907A88B926}"/>
              </a:ext>
            </a:extLst>
          </p:cNvPr>
          <p:cNvSpPr/>
          <p:nvPr/>
        </p:nvSpPr>
        <p:spPr>
          <a:xfrm>
            <a:off x="8337392" y="2090446"/>
            <a:ext cx="2113638" cy="408776"/>
          </a:xfrm>
          <a:prstGeom prst="roundRect">
            <a:avLst>
              <a:gd name="adj" fmla="val 7546"/>
            </a:avLst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pic>
        <p:nvPicPr>
          <p:cNvPr id="8" name="Gráfico 7" descr="Insignia de cruz con relleno sólido">
            <a:extLst>
              <a:ext uri="{FF2B5EF4-FFF2-40B4-BE49-F238E27FC236}">
                <a16:creationId xmlns:a16="http://schemas.microsoft.com/office/drawing/2014/main" id="{E7E6720F-B26D-0EB1-5BA2-14979E44AFE3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7732715" y="2090446"/>
            <a:ext cx="465064" cy="465064"/>
          </a:xfrm>
          <a:prstGeom prst="rect">
            <a:avLst/>
          </a:prstGeom>
        </p:spPr>
      </p:pic>
      <p:sp>
        <p:nvSpPr>
          <p:cNvPr id="10" name="CuadroTexto 9">
            <a:extLst>
              <a:ext uri="{FF2B5EF4-FFF2-40B4-BE49-F238E27FC236}">
                <a16:creationId xmlns:a16="http://schemas.microsoft.com/office/drawing/2014/main" id="{52B500D1-AD64-BDDB-806C-D6E00A8304D8}"/>
              </a:ext>
            </a:extLst>
          </p:cNvPr>
          <p:cNvSpPr txBox="1"/>
          <p:nvPr/>
        </p:nvSpPr>
        <p:spPr>
          <a:xfrm>
            <a:off x="3370901" y="2140727"/>
            <a:ext cx="3485501" cy="33393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CO" sz="1600" dirty="0">
                <a:solidFill>
                  <a:schemeClr val="bg1"/>
                </a:solidFill>
                <a:latin typeface="Nunito Black" pitchFamily="2" charset="0"/>
              </a:rPr>
              <a:t>Lo que hago</a:t>
            </a:r>
          </a:p>
          <a:p>
            <a:endParaRPr lang="es-CO" sz="1300" dirty="0">
              <a:latin typeface="Nunito Black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sz="1300" dirty="0">
                <a:latin typeface="Nunito Black" pitchFamily="2" charset="0"/>
              </a:rPr>
              <a:t>Atiendo con amabilidad, igualdad y equidad a todas las personas </a:t>
            </a:r>
            <a:r>
              <a:rPr lang="es-MX" sz="1300" dirty="0">
                <a:latin typeface="Nunito Light" pitchFamily="2" charset="0"/>
              </a:rPr>
              <a:t>en cualquier situación a través de mis palabras, gestos y actitudes, sin importar su condición social, económica, religiosa, étnica o de cualquier otro orden. Soy amable todos los días, esa es la clave, siempre.</a:t>
            </a:r>
            <a:br>
              <a:rPr lang="es-MX" sz="1300" dirty="0">
                <a:latin typeface="Nunito Light" pitchFamily="2" charset="0"/>
              </a:rPr>
            </a:br>
            <a:endParaRPr lang="es-MX" sz="1300" dirty="0">
              <a:latin typeface="Nunito Light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sz="1300" dirty="0">
                <a:latin typeface="Nunito Black" pitchFamily="2" charset="0"/>
              </a:rPr>
              <a:t>Estoy abierto al diálogo y a la comprensión a pesar de perspectivas y opiniones distintas a las mías. </a:t>
            </a:r>
            <a:r>
              <a:rPr lang="es-MX" sz="1300" dirty="0">
                <a:latin typeface="Nunito Light" pitchFamily="2" charset="0"/>
              </a:rPr>
              <a:t>No hay nada que no se pueda solucionar hablando y escuchando al otro.</a:t>
            </a:r>
            <a:endParaRPr lang="es-CO" sz="1300" dirty="0">
              <a:latin typeface="Nunito Light" pitchFamily="2" charset="0"/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C8771F3D-07EF-3BAF-797F-E5F02B19732E}"/>
              </a:ext>
            </a:extLst>
          </p:cNvPr>
          <p:cNvSpPr txBox="1"/>
          <p:nvPr/>
        </p:nvSpPr>
        <p:spPr>
          <a:xfrm>
            <a:off x="7463383" y="2120005"/>
            <a:ext cx="3883504" cy="41395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CO" sz="1600" dirty="0">
                <a:solidFill>
                  <a:schemeClr val="bg1"/>
                </a:solidFill>
                <a:latin typeface="Nunito Black" pitchFamily="2" charset="0"/>
              </a:rPr>
              <a:t>Lo que NO hago</a:t>
            </a:r>
          </a:p>
          <a:p>
            <a:endParaRPr lang="es-CO" sz="1300" dirty="0">
              <a:latin typeface="Nunito Black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sz="1300" dirty="0">
                <a:latin typeface="Nunito Black" pitchFamily="2" charset="0"/>
              </a:rPr>
              <a:t>Jamás baso mis decisiones en presunciones </a:t>
            </a:r>
            <a:r>
              <a:rPr lang="es-MX" sz="1300" i="1" dirty="0">
                <a:latin typeface="Nunito Light" pitchFamily="2" charset="0"/>
              </a:rPr>
              <a:t>(es madre o padre cabeza de familia, no va a tener tiempo para asumir la coordinación}, </a:t>
            </a:r>
            <a:r>
              <a:rPr lang="es-MX" sz="1300" dirty="0">
                <a:latin typeface="Nunito Black" pitchFamily="2" charset="0"/>
              </a:rPr>
              <a:t>estereotipos </a:t>
            </a:r>
            <a:r>
              <a:rPr lang="es-MX" sz="1300" i="1" dirty="0">
                <a:latin typeface="Nunito Light" pitchFamily="2" charset="0"/>
              </a:rPr>
              <a:t>(los jóvenes no saben de nada, los adultos mayores son muy poco productivos),</a:t>
            </a:r>
            <a:r>
              <a:rPr lang="es-MX" sz="1300" dirty="0">
                <a:latin typeface="Nunito Black" pitchFamily="2" charset="0"/>
              </a:rPr>
              <a:t> o prejuicios </a:t>
            </a:r>
            <a:r>
              <a:rPr lang="es-MX" sz="1300" i="1" dirty="0">
                <a:latin typeface="Nunito Light" pitchFamily="2" charset="0"/>
              </a:rPr>
              <a:t>(las mujeres son muy emocionales, los hombres son los que deben proveer a sus familias, las personas atractivas son antipáticas). </a:t>
            </a:r>
            <a:br>
              <a:rPr lang="es-MX" sz="1300" i="1" dirty="0">
                <a:latin typeface="Nunito Light" pitchFamily="2" charset="0"/>
              </a:rPr>
            </a:br>
            <a:endParaRPr lang="es-MX" sz="1300" i="1" dirty="0">
              <a:latin typeface="Nunito Light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sz="1300" dirty="0">
                <a:latin typeface="Nunito Black" pitchFamily="2" charset="0"/>
              </a:rPr>
              <a:t>No agredo, discrimino, ignoro o maltrato de ninguna </a:t>
            </a:r>
            <a:r>
              <a:rPr lang="es-MX" sz="1300" dirty="0">
                <a:latin typeface="Nunito Light" pitchFamily="2" charset="0"/>
              </a:rPr>
              <a:t>manera a los ciudadanos ni a otros servidores públicos en ninguna circunstancia.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s-MX" sz="1300" dirty="0">
              <a:latin typeface="Nunito Black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sz="1300" dirty="0">
                <a:latin typeface="Nunito Black" pitchFamily="2" charset="0"/>
              </a:rPr>
              <a:t>No contribuyo ni fomento el mantenimiento de estereotipos ni de prejuicios.</a:t>
            </a:r>
            <a:endParaRPr lang="es-CO" sz="1300" dirty="0">
              <a:latin typeface="Nunito Black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3472413"/>
      </p:ext>
    </p:extLst>
  </p:cSld>
  <p:clrMapOvr>
    <a:masterClrMapping/>
  </p:clrMapOvr>
</p:sld>
</file>

<file path=ppt/theme/theme1.xml><?xml version="1.0" encoding="utf-8"?>
<a:theme xmlns:a="http://schemas.openxmlformats.org/drawingml/2006/main" name="Diseño personalizado">
  <a:themeElements>
    <a:clrScheme name="mt">
      <a:dk1>
        <a:srgbClr val="262626"/>
      </a:dk1>
      <a:lt1>
        <a:sysClr val="window" lastClr="FFFFFF"/>
      </a:lt1>
      <a:dk2>
        <a:srgbClr val="DC7240"/>
      </a:dk2>
      <a:lt2>
        <a:srgbClr val="E7E6E6"/>
      </a:lt2>
      <a:accent1>
        <a:srgbClr val="DC7240"/>
      </a:accent1>
      <a:accent2>
        <a:srgbClr val="262626"/>
      </a:accent2>
      <a:accent3>
        <a:srgbClr val="E38D67"/>
      </a:accent3>
      <a:accent4>
        <a:srgbClr val="595959"/>
      </a:accent4>
      <a:accent5>
        <a:srgbClr val="EFA725"/>
      </a:accent5>
      <a:accent6>
        <a:srgbClr val="0C0C0C"/>
      </a:accent6>
      <a:hlink>
        <a:srgbClr val="43B1A4"/>
      </a:hlink>
      <a:folHlink>
        <a:srgbClr val="DC7240"/>
      </a:folHlink>
    </a:clrScheme>
    <a:fontScheme name="Verdana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439</TotalTime>
  <Words>1543</Words>
  <Application>Microsoft Office PowerPoint</Application>
  <PresentationFormat>Panorámica</PresentationFormat>
  <Paragraphs>141</Paragraphs>
  <Slides>16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16</vt:i4>
      </vt:variant>
    </vt:vector>
  </HeadingPairs>
  <TitlesOfParts>
    <vt:vector size="23" baseType="lpstr">
      <vt:lpstr>Arial</vt:lpstr>
      <vt:lpstr>Calibri</vt:lpstr>
      <vt:lpstr>Nunito Black</vt:lpstr>
      <vt:lpstr>Nunito Light</vt:lpstr>
      <vt:lpstr>Nunito Medium</vt:lpstr>
      <vt:lpstr>Verdana</vt:lpstr>
      <vt:lpstr>Diseño personalizado</vt:lpstr>
      <vt:lpstr>Presentación de PowerPoint</vt:lpstr>
      <vt:lpstr>Código de integridad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William Camilo  Baracaldo Godoy</dc:creator>
  <cp:lastModifiedBy>Hector Eduardo Vanegas Gamez</cp:lastModifiedBy>
  <cp:revision>40</cp:revision>
  <dcterms:created xsi:type="dcterms:W3CDTF">2023-05-08T00:34:42Z</dcterms:created>
  <dcterms:modified xsi:type="dcterms:W3CDTF">2023-07-05T00:37:31Z</dcterms:modified>
</cp:coreProperties>
</file>